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9" r:id="rId2"/>
    <p:sldId id="270" r:id="rId3"/>
    <p:sldId id="271" r:id="rId4"/>
  </p:sldIdLst>
  <p:sldSz cx="7556500" cy="106934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E58"/>
    <a:srgbClr val="0C7774"/>
    <a:srgbClr val="B3DDBE"/>
    <a:srgbClr val="FFF7D7"/>
    <a:srgbClr val="264946"/>
    <a:srgbClr val="6D6E71"/>
    <a:srgbClr val="ABD8BB"/>
    <a:srgbClr val="014F4F"/>
    <a:srgbClr val="3C4343"/>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1038" autoAdjust="0"/>
    <p:restoredTop sz="96051" autoAdjust="0"/>
  </p:normalViewPr>
  <p:slideViewPr>
    <p:cSldViewPr>
      <p:cViewPr>
        <p:scale>
          <a:sx n="60" d="100"/>
          <a:sy n="60" d="100"/>
        </p:scale>
        <p:origin x="2502" y="-252"/>
      </p:cViewPr>
      <p:guideLst>
        <p:guide orient="horz" pos="2880"/>
        <p:guide pos="2188"/>
      </p:guideLst>
    </p:cSldViewPr>
  </p:slideViewPr>
  <p:notesTextViewPr>
    <p:cViewPr>
      <p:scale>
        <a:sx n="100" d="100"/>
        <a:sy n="100" d="100"/>
      </p:scale>
      <p:origin x="0" y="0"/>
    </p:cViewPr>
  </p:notesTextViewPr>
  <p:sorterViewPr>
    <p:cViewPr>
      <p:scale>
        <a:sx n="156" d="100"/>
        <a:sy n="15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E0350-2FF5-4123-8106-D8A2B5F4455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7072C29-9665-439E-AECD-B32EE70B249F}">
      <dgm:prSet phldrT="[Text]"/>
      <dgm:spPr>
        <a:solidFill>
          <a:srgbClr val="C00000"/>
        </a:solidFill>
        <a:ln>
          <a:noFill/>
        </a:ln>
      </dgm:spPr>
      <dgm:t>
        <a:bodyPr/>
        <a:lstStyle/>
        <a:p>
          <a:r>
            <a:rPr lang="it-IT" b="1" noProof="0" dirty="0">
              <a:latin typeface="Arial" panose="020B0604020202020204" pitchFamily="34" charset="0"/>
              <a:cs typeface="Arial" panose="020B0604020202020204" pitchFamily="34" charset="0"/>
            </a:rPr>
            <a:t>INCOME</a:t>
          </a:r>
        </a:p>
        <a:p>
          <a:r>
            <a:rPr lang="it-IT" noProof="0" dirty="0">
              <a:latin typeface="Arial" panose="020B0604020202020204" pitchFamily="34" charset="0"/>
              <a:cs typeface="Arial" panose="020B0604020202020204" pitchFamily="34" charset="0"/>
            </a:rPr>
            <a:t>Goal: stabilità</a:t>
          </a:r>
        </a:p>
      </dgm:t>
    </dgm:pt>
    <dgm:pt modelId="{05F1C975-3929-4124-9E4B-EBEF53BFD547}" type="parTrans" cxnId="{808B5587-06DF-4C55-9E1E-7D31ABE1E766}">
      <dgm:prSet/>
      <dgm:spPr/>
      <dgm:t>
        <a:bodyPr/>
        <a:lstStyle/>
        <a:p>
          <a:endParaRPr lang="en-US"/>
        </a:p>
      </dgm:t>
    </dgm:pt>
    <dgm:pt modelId="{20F3D6BD-84B6-4B99-8B6C-FA8DC76A4C3D}" type="sibTrans" cxnId="{808B5587-06DF-4C55-9E1E-7D31ABE1E766}">
      <dgm:prSet/>
      <dgm:spPr>
        <a:solidFill>
          <a:srgbClr val="787B7C"/>
        </a:solidFill>
        <a:ln>
          <a:solidFill>
            <a:schemeClr val="bg1">
              <a:lumMod val="85000"/>
            </a:schemeClr>
          </a:solidFill>
        </a:ln>
      </dgm:spPr>
      <dgm:t>
        <a:bodyPr/>
        <a:lstStyle/>
        <a:p>
          <a:endParaRPr lang="en-US"/>
        </a:p>
      </dgm:t>
    </dgm:pt>
    <dgm:pt modelId="{0DE0A990-5B8B-4F19-8FF1-02E7F225FE11}">
      <dgm:prSet phldrT="[Text]"/>
      <dgm:spPr>
        <a:solidFill>
          <a:srgbClr val="C25439"/>
        </a:solidFill>
        <a:ln>
          <a:noFill/>
        </a:ln>
      </dgm:spPr>
      <dgm:t>
        <a:bodyPr/>
        <a:lstStyle/>
        <a:p>
          <a:r>
            <a:rPr lang="it-IT" b="1" spc="-30" noProof="0" dirty="0">
              <a:solidFill>
                <a:schemeClr val="bg1"/>
              </a:solidFill>
              <a:latin typeface="Arial" panose="020B0604020202020204" pitchFamily="34" charset="0"/>
              <a:cs typeface="Arial" panose="020B0604020202020204" pitchFamily="34" charset="0"/>
            </a:rPr>
            <a:t>COMPOUNDERS</a:t>
          </a:r>
        </a:p>
        <a:p>
          <a:r>
            <a:rPr lang="it-IT" b="0" spc="-30" noProof="0" dirty="0">
              <a:solidFill>
                <a:schemeClr val="bg1"/>
              </a:solidFill>
              <a:latin typeface="Arial" panose="020B0604020202020204" pitchFamily="34" charset="0"/>
              <a:cs typeface="Arial" panose="020B0604020202020204" pitchFamily="34" charset="0"/>
            </a:rPr>
            <a:t>Goal: crescita</a:t>
          </a:r>
          <a:endParaRPr lang="it-IT" b="0" noProof="0" dirty="0"/>
        </a:p>
      </dgm:t>
    </dgm:pt>
    <dgm:pt modelId="{CB7CB599-6CFE-49F3-AAB2-5CFD8574CC4F}" type="parTrans" cxnId="{F6B94875-8072-426B-9CF7-C821F7A61600}">
      <dgm:prSet/>
      <dgm:spPr/>
      <dgm:t>
        <a:bodyPr/>
        <a:lstStyle/>
        <a:p>
          <a:endParaRPr lang="en-US"/>
        </a:p>
      </dgm:t>
    </dgm:pt>
    <dgm:pt modelId="{4A2D9E68-828F-40DE-88C3-A10DA2E031C8}" type="sibTrans" cxnId="{F6B94875-8072-426B-9CF7-C821F7A61600}">
      <dgm:prSet/>
      <dgm:spPr/>
      <dgm:t>
        <a:bodyPr/>
        <a:lstStyle/>
        <a:p>
          <a:endParaRPr lang="en-US"/>
        </a:p>
      </dgm:t>
    </dgm:pt>
    <dgm:pt modelId="{22CBA3A7-FCC7-46F8-B08A-EBB0ABDCB49F}">
      <dgm:prSet phldrT="[Text]"/>
      <dgm:spPr>
        <a:solidFill>
          <a:srgbClr val="8E181D"/>
        </a:solidFill>
        <a:ln>
          <a:noFill/>
        </a:ln>
      </dgm:spPr>
      <dgm:t>
        <a:bodyPr/>
        <a:lstStyle/>
        <a:p>
          <a:r>
            <a:rPr lang="it-IT" b="1" noProof="0" dirty="0">
              <a:solidFill>
                <a:schemeClr val="bg1"/>
              </a:solidFill>
              <a:latin typeface="Arial" panose="020B0604020202020204" pitchFamily="34" charset="0"/>
              <a:cs typeface="Arial" panose="020B0604020202020204" pitchFamily="34" charset="0"/>
            </a:rPr>
            <a:t>SPECIAL SITUATION</a:t>
          </a:r>
        </a:p>
        <a:p>
          <a:r>
            <a:rPr lang="it-IT" b="0" noProof="0" dirty="0">
              <a:solidFill>
                <a:schemeClr val="bg1"/>
              </a:solidFill>
              <a:latin typeface="Arial" panose="020B0604020202020204" pitchFamily="34" charset="0"/>
              <a:cs typeface="Arial" panose="020B0604020202020204" pitchFamily="34" charset="0"/>
            </a:rPr>
            <a:t>Goal: idiosincratico</a:t>
          </a:r>
          <a:endParaRPr lang="it-IT" b="0" noProof="0" dirty="0"/>
        </a:p>
      </dgm:t>
    </dgm:pt>
    <dgm:pt modelId="{5285FEF8-72DB-4B28-8823-A9EA74C69AAC}" type="parTrans" cxnId="{9CC9B083-8B29-439F-8413-43ED6F89B046}">
      <dgm:prSet/>
      <dgm:spPr/>
      <dgm:t>
        <a:bodyPr/>
        <a:lstStyle/>
        <a:p>
          <a:endParaRPr lang="en-US"/>
        </a:p>
      </dgm:t>
    </dgm:pt>
    <dgm:pt modelId="{D524CC28-0004-47E2-9980-3D22D6069CED}" type="sibTrans" cxnId="{9CC9B083-8B29-439F-8413-43ED6F89B046}">
      <dgm:prSet/>
      <dgm:spPr/>
      <dgm:t>
        <a:bodyPr/>
        <a:lstStyle/>
        <a:p>
          <a:endParaRPr lang="en-US"/>
        </a:p>
      </dgm:t>
    </dgm:pt>
    <dgm:pt modelId="{3AEC78AB-3438-4A2D-B829-9DF803B539BF}">
      <dgm:prSet phldrT="[Text]"/>
      <dgm:spPr>
        <a:solidFill>
          <a:srgbClr val="787B7C"/>
        </a:solidFill>
        <a:ln>
          <a:noFill/>
        </a:ln>
      </dgm:spPr>
      <dgm:t>
        <a:bodyPr/>
        <a:lstStyle/>
        <a:p>
          <a:r>
            <a:rPr lang="it-IT" b="1" noProof="0" dirty="0">
              <a:solidFill>
                <a:schemeClr val="bg1"/>
              </a:solidFill>
              <a:latin typeface="Arial" panose="020B0604020202020204" pitchFamily="34" charset="0"/>
              <a:cs typeface="Arial" panose="020B0604020202020204" pitchFamily="34" charset="0"/>
            </a:rPr>
            <a:t>ASSET ALTERNATIVI</a:t>
          </a:r>
        </a:p>
        <a:p>
          <a:r>
            <a:rPr lang="it-IT" b="0" noProof="0" dirty="0">
              <a:solidFill>
                <a:schemeClr val="bg1"/>
              </a:solidFill>
              <a:latin typeface="Arial" panose="020B0604020202020204" pitchFamily="34" charset="0"/>
              <a:cs typeface="Arial" panose="020B0604020202020204" pitchFamily="34" charset="0"/>
            </a:rPr>
            <a:t>Goal: decorrelazione</a:t>
          </a:r>
          <a:endParaRPr lang="it-IT" b="0" noProof="0" dirty="0"/>
        </a:p>
      </dgm:t>
    </dgm:pt>
    <dgm:pt modelId="{24FA2109-F463-4444-8EC9-71B9601A38ED}" type="parTrans" cxnId="{686FE08A-0D96-4D82-993C-59233A63559C}">
      <dgm:prSet/>
      <dgm:spPr/>
      <dgm:t>
        <a:bodyPr/>
        <a:lstStyle/>
        <a:p>
          <a:endParaRPr lang="en-US"/>
        </a:p>
      </dgm:t>
    </dgm:pt>
    <dgm:pt modelId="{8FBA3036-EF16-49CE-B9AE-26A4304D5693}" type="sibTrans" cxnId="{686FE08A-0D96-4D82-993C-59233A63559C}">
      <dgm:prSet/>
      <dgm:spPr/>
      <dgm:t>
        <a:bodyPr/>
        <a:lstStyle/>
        <a:p>
          <a:endParaRPr lang="en-US"/>
        </a:p>
      </dgm:t>
    </dgm:pt>
    <dgm:pt modelId="{75A90764-6FAB-4338-9F16-FC7EFF4944CA}">
      <dgm:prSet phldrT="[Text]"/>
      <dgm:spPr>
        <a:solidFill>
          <a:srgbClr val="EF9277"/>
        </a:solidFill>
        <a:ln>
          <a:noFill/>
        </a:ln>
      </dgm:spPr>
      <dgm:t>
        <a:bodyPr/>
        <a:lstStyle/>
        <a:p>
          <a:r>
            <a:rPr lang="it-IT" b="1" noProof="0" dirty="0">
              <a:latin typeface="Arial" panose="020B0604020202020204" pitchFamily="34" charset="0"/>
              <a:cs typeface="Arial" panose="020B0604020202020204" pitchFamily="34" charset="0"/>
            </a:rPr>
            <a:t>MACRO</a:t>
          </a:r>
        </a:p>
        <a:p>
          <a:r>
            <a:rPr lang="it-IT" b="0" noProof="0" dirty="0">
              <a:latin typeface="Arial" panose="020B0604020202020204" pitchFamily="34" charset="0"/>
              <a:cs typeface="Arial" panose="020B0604020202020204" pitchFamily="34" charset="0"/>
            </a:rPr>
            <a:t>Goal: la nostra view top-down </a:t>
          </a:r>
        </a:p>
      </dgm:t>
    </dgm:pt>
    <dgm:pt modelId="{B6CD9E5E-6D3A-4600-8ACE-496B71B7FDF9}" type="parTrans" cxnId="{6D1D5F0D-F51D-4F72-A712-AB5C2F93203C}">
      <dgm:prSet/>
      <dgm:spPr/>
      <dgm:t>
        <a:bodyPr/>
        <a:lstStyle/>
        <a:p>
          <a:endParaRPr lang="en-US"/>
        </a:p>
      </dgm:t>
    </dgm:pt>
    <dgm:pt modelId="{985CF459-D100-4266-A007-B9304E07557B}" type="sibTrans" cxnId="{6D1D5F0D-F51D-4F72-A712-AB5C2F93203C}">
      <dgm:prSet/>
      <dgm:spPr/>
      <dgm:t>
        <a:bodyPr/>
        <a:lstStyle/>
        <a:p>
          <a:endParaRPr lang="en-US"/>
        </a:p>
      </dgm:t>
    </dgm:pt>
    <dgm:pt modelId="{9BD5DAD5-2321-42A1-A32F-617F9DDEAAFB}" type="pres">
      <dgm:prSet presAssocID="{25AE0350-2FF5-4123-8106-D8A2B5F44557}" presName="Name0" presStyleCnt="0">
        <dgm:presLayoutVars>
          <dgm:chMax val="7"/>
          <dgm:chPref val="7"/>
          <dgm:dir/>
        </dgm:presLayoutVars>
      </dgm:prSet>
      <dgm:spPr/>
    </dgm:pt>
    <dgm:pt modelId="{AB5A820D-D6C2-4846-925C-96F2AAC39AE8}" type="pres">
      <dgm:prSet presAssocID="{25AE0350-2FF5-4123-8106-D8A2B5F44557}" presName="Name1" presStyleCnt="0"/>
      <dgm:spPr/>
    </dgm:pt>
    <dgm:pt modelId="{71D8F104-8828-477C-BE37-E128FB01C88B}" type="pres">
      <dgm:prSet presAssocID="{25AE0350-2FF5-4123-8106-D8A2B5F44557}" presName="cycle" presStyleCnt="0"/>
      <dgm:spPr/>
    </dgm:pt>
    <dgm:pt modelId="{21F69960-05BC-4B40-BA2E-5BEA4117DF81}" type="pres">
      <dgm:prSet presAssocID="{25AE0350-2FF5-4123-8106-D8A2B5F44557}" presName="srcNode" presStyleLbl="node1" presStyleIdx="0" presStyleCnt="5"/>
      <dgm:spPr/>
    </dgm:pt>
    <dgm:pt modelId="{5B13A758-5AD4-4024-96BE-CF6B730F1141}" type="pres">
      <dgm:prSet presAssocID="{25AE0350-2FF5-4123-8106-D8A2B5F44557}" presName="conn" presStyleLbl="parChTrans1D2" presStyleIdx="0" presStyleCnt="1" custLinFactNeighborX="-1864"/>
      <dgm:spPr/>
    </dgm:pt>
    <dgm:pt modelId="{4B4A3449-D16B-44A8-BF58-A07B6AD7E5C5}" type="pres">
      <dgm:prSet presAssocID="{25AE0350-2FF5-4123-8106-D8A2B5F44557}" presName="extraNode" presStyleLbl="node1" presStyleIdx="0" presStyleCnt="5"/>
      <dgm:spPr/>
    </dgm:pt>
    <dgm:pt modelId="{7154E18C-7210-4A26-BD96-C8440DE8CA2E}" type="pres">
      <dgm:prSet presAssocID="{25AE0350-2FF5-4123-8106-D8A2B5F44557}" presName="dstNode" presStyleLbl="node1" presStyleIdx="0" presStyleCnt="5"/>
      <dgm:spPr/>
    </dgm:pt>
    <dgm:pt modelId="{81520E00-C732-4EA4-BC6A-DBE1B989CFED}" type="pres">
      <dgm:prSet presAssocID="{87072C29-9665-439E-AECD-B32EE70B249F}" presName="text_1" presStyleLbl="node1" presStyleIdx="0" presStyleCnt="5" custScaleY="119108">
        <dgm:presLayoutVars>
          <dgm:bulletEnabled val="1"/>
        </dgm:presLayoutVars>
      </dgm:prSet>
      <dgm:spPr/>
    </dgm:pt>
    <dgm:pt modelId="{E2EF5AA0-C0BE-4873-8D3B-A917F69DC059}" type="pres">
      <dgm:prSet presAssocID="{87072C29-9665-439E-AECD-B32EE70B249F}" presName="accent_1" presStyleCnt="0"/>
      <dgm:spPr/>
    </dgm:pt>
    <dgm:pt modelId="{7A9D4DF3-BDC6-4941-9485-DFB156E076D2}" type="pres">
      <dgm:prSet presAssocID="{87072C29-9665-439E-AECD-B32EE70B249F}" presName="accentRepeatNode" presStyleLbl="solidFgAcc1" presStyleIdx="0" presStyleCnt="5"/>
      <dgm:spPr>
        <a:solidFill>
          <a:schemeClr val="bg1"/>
        </a:solidFill>
        <a:ln>
          <a:solidFill>
            <a:schemeClr val="bg1">
              <a:lumMod val="85000"/>
            </a:schemeClr>
          </a:solidFill>
        </a:ln>
      </dgm:spPr>
    </dgm:pt>
    <dgm:pt modelId="{0EE84A6C-E20E-4FAD-B72A-64D480D8D69F}" type="pres">
      <dgm:prSet presAssocID="{0DE0A990-5B8B-4F19-8FF1-02E7F225FE11}" presName="text_2" presStyleLbl="node1" presStyleIdx="1" presStyleCnt="5" custScaleY="119108">
        <dgm:presLayoutVars>
          <dgm:bulletEnabled val="1"/>
        </dgm:presLayoutVars>
      </dgm:prSet>
      <dgm:spPr/>
    </dgm:pt>
    <dgm:pt modelId="{0FFE7A41-3348-47DF-B1AD-750A1229ADD6}" type="pres">
      <dgm:prSet presAssocID="{0DE0A990-5B8B-4F19-8FF1-02E7F225FE11}" presName="accent_2" presStyleCnt="0"/>
      <dgm:spPr/>
    </dgm:pt>
    <dgm:pt modelId="{1EC874FA-93E3-44F7-B276-F78DBB41F314}" type="pres">
      <dgm:prSet presAssocID="{0DE0A990-5B8B-4F19-8FF1-02E7F225FE11}" presName="accentRepeatNode" presStyleLbl="solidFgAcc1" presStyleIdx="1" presStyleCnt="5"/>
      <dgm:spPr>
        <a:ln>
          <a:solidFill>
            <a:schemeClr val="bg1">
              <a:lumMod val="85000"/>
            </a:schemeClr>
          </a:solidFill>
        </a:ln>
      </dgm:spPr>
    </dgm:pt>
    <dgm:pt modelId="{1AB449C0-F468-48B7-B01A-8F3D8DB0957F}" type="pres">
      <dgm:prSet presAssocID="{75A90764-6FAB-4338-9F16-FC7EFF4944CA}" presName="text_3" presStyleLbl="node1" presStyleIdx="2" presStyleCnt="5" custScaleY="119108">
        <dgm:presLayoutVars>
          <dgm:bulletEnabled val="1"/>
        </dgm:presLayoutVars>
      </dgm:prSet>
      <dgm:spPr/>
    </dgm:pt>
    <dgm:pt modelId="{7E3FA1C9-6C54-4FF8-A00C-427F22C67BC0}" type="pres">
      <dgm:prSet presAssocID="{75A90764-6FAB-4338-9F16-FC7EFF4944CA}" presName="accent_3" presStyleCnt="0"/>
      <dgm:spPr/>
    </dgm:pt>
    <dgm:pt modelId="{337894A9-56E6-4185-B0D0-1298DE737749}" type="pres">
      <dgm:prSet presAssocID="{75A90764-6FAB-4338-9F16-FC7EFF4944CA}" presName="accentRepeatNode" presStyleLbl="solidFgAcc1" presStyleIdx="2" presStyleCnt="5"/>
      <dgm:spPr>
        <a:ln>
          <a:solidFill>
            <a:schemeClr val="bg1">
              <a:lumMod val="85000"/>
            </a:schemeClr>
          </a:solidFill>
        </a:ln>
      </dgm:spPr>
    </dgm:pt>
    <dgm:pt modelId="{A26F0849-EB92-48BE-93D8-227B743029C0}" type="pres">
      <dgm:prSet presAssocID="{22CBA3A7-FCC7-46F8-B08A-EBB0ABDCB49F}" presName="text_4" presStyleLbl="node1" presStyleIdx="3" presStyleCnt="5" custScaleY="119108">
        <dgm:presLayoutVars>
          <dgm:bulletEnabled val="1"/>
        </dgm:presLayoutVars>
      </dgm:prSet>
      <dgm:spPr/>
    </dgm:pt>
    <dgm:pt modelId="{A9EEA834-F5AF-4F6E-87B1-E609D80ED426}" type="pres">
      <dgm:prSet presAssocID="{22CBA3A7-FCC7-46F8-B08A-EBB0ABDCB49F}" presName="accent_4" presStyleCnt="0"/>
      <dgm:spPr/>
    </dgm:pt>
    <dgm:pt modelId="{6470E441-09EA-44B9-B5FD-852347301397}" type="pres">
      <dgm:prSet presAssocID="{22CBA3A7-FCC7-46F8-B08A-EBB0ABDCB49F}" presName="accentRepeatNode" presStyleLbl="solidFgAcc1" presStyleIdx="3" presStyleCnt="5"/>
      <dgm:spPr>
        <a:ln>
          <a:solidFill>
            <a:schemeClr val="bg1">
              <a:lumMod val="85000"/>
            </a:schemeClr>
          </a:solidFill>
        </a:ln>
      </dgm:spPr>
    </dgm:pt>
    <dgm:pt modelId="{13AE06F0-2178-4EE9-AD8B-E14896F80BF5}" type="pres">
      <dgm:prSet presAssocID="{3AEC78AB-3438-4A2D-B829-9DF803B539BF}" presName="text_5" presStyleLbl="node1" presStyleIdx="4" presStyleCnt="5" custScaleY="119108">
        <dgm:presLayoutVars>
          <dgm:bulletEnabled val="1"/>
        </dgm:presLayoutVars>
      </dgm:prSet>
      <dgm:spPr/>
    </dgm:pt>
    <dgm:pt modelId="{A60B8857-FE21-4AC7-8803-B861825A79DB}" type="pres">
      <dgm:prSet presAssocID="{3AEC78AB-3438-4A2D-B829-9DF803B539BF}" presName="accent_5" presStyleCnt="0"/>
      <dgm:spPr/>
    </dgm:pt>
    <dgm:pt modelId="{F33FF37D-A662-41C4-814F-8252624FB7AB}" type="pres">
      <dgm:prSet presAssocID="{3AEC78AB-3438-4A2D-B829-9DF803B539BF}" presName="accentRepeatNode" presStyleLbl="solidFgAcc1" presStyleIdx="4" presStyleCnt="5"/>
      <dgm:spPr>
        <a:ln>
          <a:solidFill>
            <a:schemeClr val="bg1">
              <a:lumMod val="85000"/>
            </a:schemeClr>
          </a:solidFill>
        </a:ln>
      </dgm:spPr>
    </dgm:pt>
  </dgm:ptLst>
  <dgm:cxnLst>
    <dgm:cxn modelId="{6D1D5F0D-F51D-4F72-A712-AB5C2F93203C}" srcId="{25AE0350-2FF5-4123-8106-D8A2B5F44557}" destId="{75A90764-6FAB-4338-9F16-FC7EFF4944CA}" srcOrd="2" destOrd="0" parTransId="{B6CD9E5E-6D3A-4600-8ACE-496B71B7FDF9}" sibTransId="{985CF459-D100-4266-A007-B9304E07557B}"/>
    <dgm:cxn modelId="{0768FD46-6893-4CD5-AA3D-AA2D1BF630E1}" type="presOf" srcId="{75A90764-6FAB-4338-9F16-FC7EFF4944CA}" destId="{1AB449C0-F468-48B7-B01A-8F3D8DB0957F}" srcOrd="0" destOrd="0" presId="urn:microsoft.com/office/officeart/2008/layout/VerticalCurvedList"/>
    <dgm:cxn modelId="{8665D370-7FD1-4376-A535-37451D5D5D3B}" type="presOf" srcId="{25AE0350-2FF5-4123-8106-D8A2B5F44557}" destId="{9BD5DAD5-2321-42A1-A32F-617F9DDEAAFB}" srcOrd="0" destOrd="0" presId="urn:microsoft.com/office/officeart/2008/layout/VerticalCurvedList"/>
    <dgm:cxn modelId="{F6B94875-8072-426B-9CF7-C821F7A61600}" srcId="{25AE0350-2FF5-4123-8106-D8A2B5F44557}" destId="{0DE0A990-5B8B-4F19-8FF1-02E7F225FE11}" srcOrd="1" destOrd="0" parTransId="{CB7CB599-6CFE-49F3-AAB2-5CFD8574CC4F}" sibTransId="{4A2D9E68-828F-40DE-88C3-A10DA2E031C8}"/>
    <dgm:cxn modelId="{8A7A3877-CEAF-41FA-B0AC-894E1B5A7A77}" type="presOf" srcId="{0DE0A990-5B8B-4F19-8FF1-02E7F225FE11}" destId="{0EE84A6C-E20E-4FAD-B72A-64D480D8D69F}" srcOrd="0" destOrd="0" presId="urn:microsoft.com/office/officeart/2008/layout/VerticalCurvedList"/>
    <dgm:cxn modelId="{9CC9B083-8B29-439F-8413-43ED6F89B046}" srcId="{25AE0350-2FF5-4123-8106-D8A2B5F44557}" destId="{22CBA3A7-FCC7-46F8-B08A-EBB0ABDCB49F}" srcOrd="3" destOrd="0" parTransId="{5285FEF8-72DB-4B28-8823-A9EA74C69AAC}" sibTransId="{D524CC28-0004-47E2-9980-3D22D6069CED}"/>
    <dgm:cxn modelId="{808B5587-06DF-4C55-9E1E-7D31ABE1E766}" srcId="{25AE0350-2FF5-4123-8106-D8A2B5F44557}" destId="{87072C29-9665-439E-AECD-B32EE70B249F}" srcOrd="0" destOrd="0" parTransId="{05F1C975-3929-4124-9E4B-EBEF53BFD547}" sibTransId="{20F3D6BD-84B6-4B99-8B6C-FA8DC76A4C3D}"/>
    <dgm:cxn modelId="{686FE08A-0D96-4D82-993C-59233A63559C}" srcId="{25AE0350-2FF5-4123-8106-D8A2B5F44557}" destId="{3AEC78AB-3438-4A2D-B829-9DF803B539BF}" srcOrd="4" destOrd="0" parTransId="{24FA2109-F463-4444-8EC9-71B9601A38ED}" sibTransId="{8FBA3036-EF16-49CE-B9AE-26A4304D5693}"/>
    <dgm:cxn modelId="{8AF0CD93-9CF7-47C4-BC51-217D2B7B7D10}" type="presOf" srcId="{3AEC78AB-3438-4A2D-B829-9DF803B539BF}" destId="{13AE06F0-2178-4EE9-AD8B-E14896F80BF5}" srcOrd="0" destOrd="0" presId="urn:microsoft.com/office/officeart/2008/layout/VerticalCurvedList"/>
    <dgm:cxn modelId="{61C3E3C5-C56E-4D9A-863D-BC032392DECA}" type="presOf" srcId="{20F3D6BD-84B6-4B99-8B6C-FA8DC76A4C3D}" destId="{5B13A758-5AD4-4024-96BE-CF6B730F1141}" srcOrd="0" destOrd="0" presId="urn:microsoft.com/office/officeart/2008/layout/VerticalCurvedList"/>
    <dgm:cxn modelId="{3B7434C8-C8A2-45FA-8DEF-A09B61570622}" type="presOf" srcId="{22CBA3A7-FCC7-46F8-B08A-EBB0ABDCB49F}" destId="{A26F0849-EB92-48BE-93D8-227B743029C0}" srcOrd="0" destOrd="0" presId="urn:microsoft.com/office/officeart/2008/layout/VerticalCurvedList"/>
    <dgm:cxn modelId="{C815EFF7-E573-43C7-9CB9-9AC1B478DA27}" type="presOf" srcId="{87072C29-9665-439E-AECD-B32EE70B249F}" destId="{81520E00-C732-4EA4-BC6A-DBE1B989CFED}" srcOrd="0" destOrd="0" presId="urn:microsoft.com/office/officeart/2008/layout/VerticalCurvedList"/>
    <dgm:cxn modelId="{400334BC-0814-4B91-9C5E-6C4EC4298F81}" type="presParOf" srcId="{9BD5DAD5-2321-42A1-A32F-617F9DDEAAFB}" destId="{AB5A820D-D6C2-4846-925C-96F2AAC39AE8}" srcOrd="0" destOrd="0" presId="urn:microsoft.com/office/officeart/2008/layout/VerticalCurvedList"/>
    <dgm:cxn modelId="{7966DB6D-1B5A-41B8-892D-2F87F0947F34}" type="presParOf" srcId="{AB5A820D-D6C2-4846-925C-96F2AAC39AE8}" destId="{71D8F104-8828-477C-BE37-E128FB01C88B}" srcOrd="0" destOrd="0" presId="urn:microsoft.com/office/officeart/2008/layout/VerticalCurvedList"/>
    <dgm:cxn modelId="{E6ED1199-6082-4E64-999B-C910F297766D}" type="presParOf" srcId="{71D8F104-8828-477C-BE37-E128FB01C88B}" destId="{21F69960-05BC-4B40-BA2E-5BEA4117DF81}" srcOrd="0" destOrd="0" presId="urn:microsoft.com/office/officeart/2008/layout/VerticalCurvedList"/>
    <dgm:cxn modelId="{5EE5073D-39C9-48BE-B247-3B567AB44C81}" type="presParOf" srcId="{71D8F104-8828-477C-BE37-E128FB01C88B}" destId="{5B13A758-5AD4-4024-96BE-CF6B730F1141}" srcOrd="1" destOrd="0" presId="urn:microsoft.com/office/officeart/2008/layout/VerticalCurvedList"/>
    <dgm:cxn modelId="{7C3A2419-75B8-4EFC-B4AF-51253D3D564E}" type="presParOf" srcId="{71D8F104-8828-477C-BE37-E128FB01C88B}" destId="{4B4A3449-D16B-44A8-BF58-A07B6AD7E5C5}" srcOrd="2" destOrd="0" presId="urn:microsoft.com/office/officeart/2008/layout/VerticalCurvedList"/>
    <dgm:cxn modelId="{E92FF689-7670-4718-80EC-267D71835429}" type="presParOf" srcId="{71D8F104-8828-477C-BE37-E128FB01C88B}" destId="{7154E18C-7210-4A26-BD96-C8440DE8CA2E}" srcOrd="3" destOrd="0" presId="urn:microsoft.com/office/officeart/2008/layout/VerticalCurvedList"/>
    <dgm:cxn modelId="{4511FA6E-AB87-46FC-8194-D1BA957C39F6}" type="presParOf" srcId="{AB5A820D-D6C2-4846-925C-96F2AAC39AE8}" destId="{81520E00-C732-4EA4-BC6A-DBE1B989CFED}" srcOrd="1" destOrd="0" presId="urn:microsoft.com/office/officeart/2008/layout/VerticalCurvedList"/>
    <dgm:cxn modelId="{A1FCB316-7ED4-4C02-A5C6-281758D2CC3E}" type="presParOf" srcId="{AB5A820D-D6C2-4846-925C-96F2AAC39AE8}" destId="{E2EF5AA0-C0BE-4873-8D3B-A917F69DC059}" srcOrd="2" destOrd="0" presId="urn:microsoft.com/office/officeart/2008/layout/VerticalCurvedList"/>
    <dgm:cxn modelId="{5639C0E7-83BE-47AB-AB0B-10B6080940AE}" type="presParOf" srcId="{E2EF5AA0-C0BE-4873-8D3B-A917F69DC059}" destId="{7A9D4DF3-BDC6-4941-9485-DFB156E076D2}" srcOrd="0" destOrd="0" presId="urn:microsoft.com/office/officeart/2008/layout/VerticalCurvedList"/>
    <dgm:cxn modelId="{9425E1C0-56F4-4FF3-A60F-AB4062CEAE29}" type="presParOf" srcId="{AB5A820D-D6C2-4846-925C-96F2AAC39AE8}" destId="{0EE84A6C-E20E-4FAD-B72A-64D480D8D69F}" srcOrd="3" destOrd="0" presId="urn:microsoft.com/office/officeart/2008/layout/VerticalCurvedList"/>
    <dgm:cxn modelId="{8ADFC155-B931-45C8-9AD4-699040707463}" type="presParOf" srcId="{AB5A820D-D6C2-4846-925C-96F2AAC39AE8}" destId="{0FFE7A41-3348-47DF-B1AD-750A1229ADD6}" srcOrd="4" destOrd="0" presId="urn:microsoft.com/office/officeart/2008/layout/VerticalCurvedList"/>
    <dgm:cxn modelId="{870A9682-A844-4910-B315-F2EF76F412A3}" type="presParOf" srcId="{0FFE7A41-3348-47DF-B1AD-750A1229ADD6}" destId="{1EC874FA-93E3-44F7-B276-F78DBB41F314}" srcOrd="0" destOrd="0" presId="urn:microsoft.com/office/officeart/2008/layout/VerticalCurvedList"/>
    <dgm:cxn modelId="{5F041C79-2A9B-4981-8BD4-EDA4DD3CEE52}" type="presParOf" srcId="{AB5A820D-D6C2-4846-925C-96F2AAC39AE8}" destId="{1AB449C0-F468-48B7-B01A-8F3D8DB0957F}" srcOrd="5" destOrd="0" presId="urn:microsoft.com/office/officeart/2008/layout/VerticalCurvedList"/>
    <dgm:cxn modelId="{FDF291A1-19C6-4526-AB6E-7FF2FA43B862}" type="presParOf" srcId="{AB5A820D-D6C2-4846-925C-96F2AAC39AE8}" destId="{7E3FA1C9-6C54-4FF8-A00C-427F22C67BC0}" srcOrd="6" destOrd="0" presId="urn:microsoft.com/office/officeart/2008/layout/VerticalCurvedList"/>
    <dgm:cxn modelId="{E0A40CF1-EDA4-4590-B47F-806735F882CE}" type="presParOf" srcId="{7E3FA1C9-6C54-4FF8-A00C-427F22C67BC0}" destId="{337894A9-56E6-4185-B0D0-1298DE737749}" srcOrd="0" destOrd="0" presId="urn:microsoft.com/office/officeart/2008/layout/VerticalCurvedList"/>
    <dgm:cxn modelId="{2322DF09-AF9A-4E86-A3DB-FDAFF55F7A7D}" type="presParOf" srcId="{AB5A820D-D6C2-4846-925C-96F2AAC39AE8}" destId="{A26F0849-EB92-48BE-93D8-227B743029C0}" srcOrd="7" destOrd="0" presId="urn:microsoft.com/office/officeart/2008/layout/VerticalCurvedList"/>
    <dgm:cxn modelId="{D09501C0-AEE7-4021-BB67-A46256251EF4}" type="presParOf" srcId="{AB5A820D-D6C2-4846-925C-96F2AAC39AE8}" destId="{A9EEA834-F5AF-4F6E-87B1-E609D80ED426}" srcOrd="8" destOrd="0" presId="urn:microsoft.com/office/officeart/2008/layout/VerticalCurvedList"/>
    <dgm:cxn modelId="{B3C0DEA6-D815-4FEB-AEB0-4C772743051B}" type="presParOf" srcId="{A9EEA834-F5AF-4F6E-87B1-E609D80ED426}" destId="{6470E441-09EA-44B9-B5FD-852347301397}" srcOrd="0" destOrd="0" presId="urn:microsoft.com/office/officeart/2008/layout/VerticalCurvedList"/>
    <dgm:cxn modelId="{432581F8-C8AD-478A-8DE3-65027EBD2950}" type="presParOf" srcId="{AB5A820D-D6C2-4846-925C-96F2AAC39AE8}" destId="{13AE06F0-2178-4EE9-AD8B-E14896F80BF5}" srcOrd="9" destOrd="0" presId="urn:microsoft.com/office/officeart/2008/layout/VerticalCurvedList"/>
    <dgm:cxn modelId="{8E9964F9-0D12-4AA9-8578-C4F513FFA533}" type="presParOf" srcId="{AB5A820D-D6C2-4846-925C-96F2AAC39AE8}" destId="{A60B8857-FE21-4AC7-8803-B861825A79DB}" srcOrd="10" destOrd="0" presId="urn:microsoft.com/office/officeart/2008/layout/VerticalCurvedList"/>
    <dgm:cxn modelId="{E9C1EACC-8E78-4C07-AE38-3F073FC19429}" type="presParOf" srcId="{A60B8857-FE21-4AC7-8803-B861825A79DB}" destId="{F33FF37D-A662-41C4-814F-8252624FB7AB}" srcOrd="0" destOrd="0" presId="urn:microsoft.com/office/officeart/2008/layout/VerticalCurv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3A758-5AD4-4024-96BE-CF6B730F1141}">
      <dsp:nvSpPr>
        <dsp:cNvPr id="0" name=""/>
        <dsp:cNvSpPr/>
      </dsp:nvSpPr>
      <dsp:spPr>
        <a:xfrm>
          <a:off x="-4522492" y="-87399"/>
          <a:ext cx="5387472" cy="5387472"/>
        </a:xfrm>
        <a:prstGeom prst="blockArc">
          <a:avLst>
            <a:gd name="adj1" fmla="val 18900000"/>
            <a:gd name="adj2" fmla="val 2700000"/>
            <a:gd name="adj3" fmla="val 401"/>
          </a:avLst>
        </a:prstGeom>
        <a:solidFill>
          <a:srgbClr val="787B7C"/>
        </a:solid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sp>
    <dsp:sp modelId="{81520E00-C732-4EA4-BC6A-DBE1B989CFED}">
      <dsp:nvSpPr>
        <dsp:cNvPr id="0" name=""/>
        <dsp:cNvSpPr/>
      </dsp:nvSpPr>
      <dsp:spPr>
        <a:xfrm>
          <a:off x="378670" y="808246"/>
          <a:ext cx="2767545" cy="595805"/>
        </a:xfrm>
        <a:prstGeom prst="rect">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052"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noProof="0" dirty="0">
              <a:latin typeface="Arial" panose="020B0604020202020204" pitchFamily="34" charset="0"/>
              <a:cs typeface="Arial" panose="020B0604020202020204" pitchFamily="34" charset="0"/>
            </a:rPr>
            <a:t>INCOME</a:t>
          </a:r>
        </a:p>
        <a:p>
          <a:pPr marL="0" lvl="0" indent="0" algn="l" defTabSz="533400">
            <a:lnSpc>
              <a:spcPct val="90000"/>
            </a:lnSpc>
            <a:spcBef>
              <a:spcPct val="0"/>
            </a:spcBef>
            <a:spcAft>
              <a:spcPct val="35000"/>
            </a:spcAft>
            <a:buNone/>
          </a:pPr>
          <a:r>
            <a:rPr lang="it-IT" sz="1200" kern="1200" noProof="0" dirty="0">
              <a:latin typeface="Arial" panose="020B0604020202020204" pitchFamily="34" charset="0"/>
              <a:cs typeface="Arial" panose="020B0604020202020204" pitchFamily="34" charset="0"/>
            </a:rPr>
            <a:t>Goal: stabilità</a:t>
          </a:r>
        </a:p>
      </dsp:txBody>
      <dsp:txXfrm>
        <a:off x="378670" y="808246"/>
        <a:ext cx="2767545" cy="595805"/>
      </dsp:txXfrm>
    </dsp:sp>
    <dsp:sp modelId="{7A9D4DF3-BDC6-4941-9485-DFB156E076D2}">
      <dsp:nvSpPr>
        <dsp:cNvPr id="0" name=""/>
        <dsp:cNvSpPr/>
      </dsp:nvSpPr>
      <dsp:spPr>
        <a:xfrm>
          <a:off x="66031" y="793509"/>
          <a:ext cx="625278" cy="625278"/>
        </a:xfrm>
        <a:prstGeom prst="ellipse">
          <a:avLst/>
        </a:prstGeom>
        <a:solidFill>
          <a:schemeClr val="bg1"/>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0EE84A6C-E20E-4FAD-B72A-64D480D8D69F}">
      <dsp:nvSpPr>
        <dsp:cNvPr id="0" name=""/>
        <dsp:cNvSpPr/>
      </dsp:nvSpPr>
      <dsp:spPr>
        <a:xfrm>
          <a:off x="737115" y="1558340"/>
          <a:ext cx="2409101" cy="595805"/>
        </a:xfrm>
        <a:prstGeom prst="rect">
          <a:avLst/>
        </a:prstGeom>
        <a:solidFill>
          <a:srgbClr val="C2543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052"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spc="-30" noProof="0" dirty="0">
              <a:solidFill>
                <a:schemeClr val="bg1"/>
              </a:solidFill>
              <a:latin typeface="Arial" panose="020B0604020202020204" pitchFamily="34" charset="0"/>
              <a:cs typeface="Arial" panose="020B0604020202020204" pitchFamily="34" charset="0"/>
            </a:rPr>
            <a:t>COMPOUNDERS</a:t>
          </a:r>
        </a:p>
        <a:p>
          <a:pPr marL="0" lvl="0" indent="0" algn="l" defTabSz="533400">
            <a:lnSpc>
              <a:spcPct val="90000"/>
            </a:lnSpc>
            <a:spcBef>
              <a:spcPct val="0"/>
            </a:spcBef>
            <a:spcAft>
              <a:spcPct val="35000"/>
            </a:spcAft>
            <a:buNone/>
          </a:pPr>
          <a:r>
            <a:rPr lang="it-IT" sz="1200" b="0" kern="1200" spc="-30" noProof="0" dirty="0">
              <a:solidFill>
                <a:schemeClr val="bg1"/>
              </a:solidFill>
              <a:latin typeface="Arial" panose="020B0604020202020204" pitchFamily="34" charset="0"/>
              <a:cs typeface="Arial" panose="020B0604020202020204" pitchFamily="34" charset="0"/>
            </a:rPr>
            <a:t>Goal: crescita</a:t>
          </a:r>
          <a:endParaRPr lang="it-IT" sz="1200" b="0" kern="1200" noProof="0" dirty="0"/>
        </a:p>
      </dsp:txBody>
      <dsp:txXfrm>
        <a:off x="737115" y="1558340"/>
        <a:ext cx="2409101" cy="595805"/>
      </dsp:txXfrm>
    </dsp:sp>
    <dsp:sp modelId="{1EC874FA-93E3-44F7-B276-F78DBB41F314}">
      <dsp:nvSpPr>
        <dsp:cNvPr id="0" name=""/>
        <dsp:cNvSpPr/>
      </dsp:nvSpPr>
      <dsp:spPr>
        <a:xfrm>
          <a:off x="424476" y="1543603"/>
          <a:ext cx="625278" cy="625278"/>
        </a:xfrm>
        <a:prstGeom prst="ellipse">
          <a:avLst/>
        </a:prstGeom>
        <a:solidFill>
          <a:schemeClr val="lt1">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1AB449C0-F468-48B7-B01A-8F3D8DB0957F}">
      <dsp:nvSpPr>
        <dsp:cNvPr id="0" name=""/>
        <dsp:cNvSpPr/>
      </dsp:nvSpPr>
      <dsp:spPr>
        <a:xfrm>
          <a:off x="847128" y="2308433"/>
          <a:ext cx="2299087" cy="595805"/>
        </a:xfrm>
        <a:prstGeom prst="rect">
          <a:avLst/>
        </a:prstGeom>
        <a:solidFill>
          <a:srgbClr val="EF927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052"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noProof="0" dirty="0">
              <a:latin typeface="Arial" panose="020B0604020202020204" pitchFamily="34" charset="0"/>
              <a:cs typeface="Arial" panose="020B0604020202020204" pitchFamily="34" charset="0"/>
            </a:rPr>
            <a:t>MACRO</a:t>
          </a:r>
        </a:p>
        <a:p>
          <a:pPr marL="0" lvl="0" indent="0" algn="l" defTabSz="533400">
            <a:lnSpc>
              <a:spcPct val="90000"/>
            </a:lnSpc>
            <a:spcBef>
              <a:spcPct val="0"/>
            </a:spcBef>
            <a:spcAft>
              <a:spcPct val="35000"/>
            </a:spcAft>
            <a:buNone/>
          </a:pPr>
          <a:r>
            <a:rPr lang="it-IT" sz="1200" b="0" kern="1200" noProof="0" dirty="0">
              <a:latin typeface="Arial" panose="020B0604020202020204" pitchFamily="34" charset="0"/>
              <a:cs typeface="Arial" panose="020B0604020202020204" pitchFamily="34" charset="0"/>
            </a:rPr>
            <a:t>Goal: la nostra view top-down </a:t>
          </a:r>
        </a:p>
      </dsp:txBody>
      <dsp:txXfrm>
        <a:off x="847128" y="2308433"/>
        <a:ext cx="2299087" cy="595805"/>
      </dsp:txXfrm>
    </dsp:sp>
    <dsp:sp modelId="{337894A9-56E6-4185-B0D0-1298DE737749}">
      <dsp:nvSpPr>
        <dsp:cNvPr id="0" name=""/>
        <dsp:cNvSpPr/>
      </dsp:nvSpPr>
      <dsp:spPr>
        <a:xfrm>
          <a:off x="534489" y="2293697"/>
          <a:ext cx="625278" cy="625278"/>
        </a:xfrm>
        <a:prstGeom prst="ellipse">
          <a:avLst/>
        </a:prstGeom>
        <a:solidFill>
          <a:schemeClr val="lt1">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A26F0849-EB92-48BE-93D8-227B743029C0}">
      <dsp:nvSpPr>
        <dsp:cNvPr id="0" name=""/>
        <dsp:cNvSpPr/>
      </dsp:nvSpPr>
      <dsp:spPr>
        <a:xfrm>
          <a:off x="737115" y="3058527"/>
          <a:ext cx="2409101" cy="595805"/>
        </a:xfrm>
        <a:prstGeom prst="rect">
          <a:avLst/>
        </a:prstGeom>
        <a:solidFill>
          <a:srgbClr val="8E181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052"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noProof="0" dirty="0">
              <a:solidFill>
                <a:schemeClr val="bg1"/>
              </a:solidFill>
              <a:latin typeface="Arial" panose="020B0604020202020204" pitchFamily="34" charset="0"/>
              <a:cs typeface="Arial" panose="020B0604020202020204" pitchFamily="34" charset="0"/>
            </a:rPr>
            <a:t>SPECIAL SITUATION</a:t>
          </a:r>
        </a:p>
        <a:p>
          <a:pPr marL="0" lvl="0" indent="0" algn="l" defTabSz="533400">
            <a:lnSpc>
              <a:spcPct val="90000"/>
            </a:lnSpc>
            <a:spcBef>
              <a:spcPct val="0"/>
            </a:spcBef>
            <a:spcAft>
              <a:spcPct val="35000"/>
            </a:spcAft>
            <a:buNone/>
          </a:pPr>
          <a:r>
            <a:rPr lang="it-IT" sz="1200" b="0" kern="1200" noProof="0" dirty="0">
              <a:solidFill>
                <a:schemeClr val="bg1"/>
              </a:solidFill>
              <a:latin typeface="Arial" panose="020B0604020202020204" pitchFamily="34" charset="0"/>
              <a:cs typeface="Arial" panose="020B0604020202020204" pitchFamily="34" charset="0"/>
            </a:rPr>
            <a:t>Goal: idiosincratico</a:t>
          </a:r>
          <a:endParaRPr lang="it-IT" sz="1200" b="0" kern="1200" noProof="0" dirty="0"/>
        </a:p>
      </dsp:txBody>
      <dsp:txXfrm>
        <a:off x="737115" y="3058527"/>
        <a:ext cx="2409101" cy="595805"/>
      </dsp:txXfrm>
    </dsp:sp>
    <dsp:sp modelId="{6470E441-09EA-44B9-B5FD-852347301397}">
      <dsp:nvSpPr>
        <dsp:cNvPr id="0" name=""/>
        <dsp:cNvSpPr/>
      </dsp:nvSpPr>
      <dsp:spPr>
        <a:xfrm>
          <a:off x="424476" y="3043791"/>
          <a:ext cx="625278" cy="625278"/>
        </a:xfrm>
        <a:prstGeom prst="ellipse">
          <a:avLst/>
        </a:prstGeom>
        <a:solidFill>
          <a:schemeClr val="lt1">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 modelId="{13AE06F0-2178-4EE9-AD8B-E14896F80BF5}">
      <dsp:nvSpPr>
        <dsp:cNvPr id="0" name=""/>
        <dsp:cNvSpPr/>
      </dsp:nvSpPr>
      <dsp:spPr>
        <a:xfrm>
          <a:off x="378670" y="3808621"/>
          <a:ext cx="2767545" cy="595805"/>
        </a:xfrm>
        <a:prstGeom prst="rect">
          <a:avLst/>
        </a:prstGeom>
        <a:solidFill>
          <a:srgbClr val="787B7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7052" tIns="30480" rIns="30480" bIns="30480" numCol="1" spcCol="1270" anchor="ctr" anchorCtr="0">
          <a:noAutofit/>
        </a:bodyPr>
        <a:lstStyle/>
        <a:p>
          <a:pPr marL="0" lvl="0" indent="0" algn="l" defTabSz="533400">
            <a:lnSpc>
              <a:spcPct val="90000"/>
            </a:lnSpc>
            <a:spcBef>
              <a:spcPct val="0"/>
            </a:spcBef>
            <a:spcAft>
              <a:spcPct val="35000"/>
            </a:spcAft>
            <a:buNone/>
          </a:pPr>
          <a:r>
            <a:rPr lang="it-IT" sz="1200" b="1" kern="1200" noProof="0" dirty="0">
              <a:solidFill>
                <a:schemeClr val="bg1"/>
              </a:solidFill>
              <a:latin typeface="Arial" panose="020B0604020202020204" pitchFamily="34" charset="0"/>
              <a:cs typeface="Arial" panose="020B0604020202020204" pitchFamily="34" charset="0"/>
            </a:rPr>
            <a:t>ASSET ALTERNATIVI</a:t>
          </a:r>
        </a:p>
        <a:p>
          <a:pPr marL="0" lvl="0" indent="0" algn="l" defTabSz="533400">
            <a:lnSpc>
              <a:spcPct val="90000"/>
            </a:lnSpc>
            <a:spcBef>
              <a:spcPct val="0"/>
            </a:spcBef>
            <a:spcAft>
              <a:spcPct val="35000"/>
            </a:spcAft>
            <a:buNone/>
          </a:pPr>
          <a:r>
            <a:rPr lang="it-IT" sz="1200" b="0" kern="1200" noProof="0" dirty="0">
              <a:solidFill>
                <a:schemeClr val="bg1"/>
              </a:solidFill>
              <a:latin typeface="Arial" panose="020B0604020202020204" pitchFamily="34" charset="0"/>
              <a:cs typeface="Arial" panose="020B0604020202020204" pitchFamily="34" charset="0"/>
            </a:rPr>
            <a:t>Goal: decorrelazione</a:t>
          </a:r>
          <a:endParaRPr lang="it-IT" sz="1200" b="0" kern="1200" noProof="0" dirty="0"/>
        </a:p>
      </dsp:txBody>
      <dsp:txXfrm>
        <a:off x="378670" y="3808621"/>
        <a:ext cx="2767545" cy="595805"/>
      </dsp:txXfrm>
    </dsp:sp>
    <dsp:sp modelId="{F33FF37D-A662-41C4-814F-8252624FB7AB}">
      <dsp:nvSpPr>
        <dsp:cNvPr id="0" name=""/>
        <dsp:cNvSpPr/>
      </dsp:nvSpPr>
      <dsp:spPr>
        <a:xfrm>
          <a:off x="66031" y="3793884"/>
          <a:ext cx="625278" cy="625278"/>
        </a:xfrm>
        <a:prstGeom prst="ellipse">
          <a:avLst/>
        </a:prstGeom>
        <a:solidFill>
          <a:schemeClr val="lt1">
            <a:hueOff val="0"/>
            <a:satOff val="0"/>
            <a:lumOff val="0"/>
            <a:alphaOff val="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6041" cy="502720"/>
          </a:xfrm>
          <a:prstGeom prst="rect">
            <a:avLst/>
          </a:prstGeom>
        </p:spPr>
        <p:txBody>
          <a:bodyPr vert="horz" lIns="84710" tIns="42355" rIns="84710" bIns="42355" rtlCol="0"/>
          <a:lstStyle>
            <a:lvl1pPr algn="l">
              <a:defRPr sz="1100"/>
            </a:lvl1pPr>
          </a:lstStyle>
          <a:p>
            <a:endParaRPr lang="en-US"/>
          </a:p>
        </p:txBody>
      </p:sp>
      <p:sp>
        <p:nvSpPr>
          <p:cNvPr id="3" name="Date Placeholder 2"/>
          <p:cNvSpPr>
            <a:spLocks noGrp="1"/>
          </p:cNvSpPr>
          <p:nvPr>
            <p:ph type="dt" idx="1"/>
          </p:nvPr>
        </p:nvSpPr>
        <p:spPr>
          <a:xfrm>
            <a:off x="3902262" y="1"/>
            <a:ext cx="2986041" cy="502720"/>
          </a:xfrm>
          <a:prstGeom prst="rect">
            <a:avLst/>
          </a:prstGeom>
        </p:spPr>
        <p:txBody>
          <a:bodyPr vert="horz" lIns="84710" tIns="42355" rIns="84710" bIns="42355" rtlCol="0"/>
          <a:lstStyle>
            <a:lvl1pPr algn="r">
              <a:defRPr sz="1100"/>
            </a:lvl1pPr>
          </a:lstStyle>
          <a:p>
            <a:fld id="{91D4C3D2-E329-46B0-BABD-46A913698806}" type="datetimeFigureOut">
              <a:rPr lang="en-US" smtClean="0"/>
              <a:t>9/3/2021</a:t>
            </a:fld>
            <a:endParaRPr lang="en-US"/>
          </a:p>
        </p:txBody>
      </p:sp>
      <p:sp>
        <p:nvSpPr>
          <p:cNvPr id="4" name="Slide Image Placeholder 3"/>
          <p:cNvSpPr>
            <a:spLocks noGrp="1" noRot="1" noChangeAspect="1"/>
          </p:cNvSpPr>
          <p:nvPr>
            <p:ph type="sldImg" idx="2"/>
          </p:nvPr>
        </p:nvSpPr>
        <p:spPr>
          <a:xfrm>
            <a:off x="2251075" y="1252538"/>
            <a:ext cx="2387600" cy="3379787"/>
          </a:xfrm>
          <a:prstGeom prst="rect">
            <a:avLst/>
          </a:prstGeom>
          <a:noFill/>
          <a:ln w="12700">
            <a:solidFill>
              <a:prstClr val="black"/>
            </a:solidFill>
          </a:ln>
        </p:spPr>
        <p:txBody>
          <a:bodyPr vert="horz" lIns="84710" tIns="42355" rIns="84710" bIns="42355" rtlCol="0" anchor="ctr"/>
          <a:lstStyle/>
          <a:p>
            <a:endParaRPr lang="en-US"/>
          </a:p>
        </p:txBody>
      </p:sp>
      <p:sp>
        <p:nvSpPr>
          <p:cNvPr id="5" name="Notes Placeholder 4"/>
          <p:cNvSpPr>
            <a:spLocks noGrp="1"/>
          </p:cNvSpPr>
          <p:nvPr>
            <p:ph type="body" sz="quarter" idx="3"/>
          </p:nvPr>
        </p:nvSpPr>
        <p:spPr>
          <a:xfrm>
            <a:off x="688975" y="4821952"/>
            <a:ext cx="5511800" cy="3944422"/>
          </a:xfrm>
          <a:prstGeom prst="rect">
            <a:avLst/>
          </a:prstGeom>
        </p:spPr>
        <p:txBody>
          <a:bodyPr vert="horz" lIns="84710" tIns="42355" rIns="84710" bIns="423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15993"/>
            <a:ext cx="2986041" cy="502720"/>
          </a:xfrm>
          <a:prstGeom prst="rect">
            <a:avLst/>
          </a:prstGeom>
        </p:spPr>
        <p:txBody>
          <a:bodyPr vert="horz" lIns="84710" tIns="42355" rIns="84710" bIns="42355" rtlCol="0" anchor="b"/>
          <a:lstStyle>
            <a:lvl1pPr algn="l">
              <a:defRPr sz="1100"/>
            </a:lvl1pPr>
          </a:lstStyle>
          <a:p>
            <a:endParaRPr lang="en-US"/>
          </a:p>
        </p:txBody>
      </p:sp>
      <p:sp>
        <p:nvSpPr>
          <p:cNvPr id="7" name="Slide Number Placeholder 6"/>
          <p:cNvSpPr>
            <a:spLocks noGrp="1"/>
          </p:cNvSpPr>
          <p:nvPr>
            <p:ph type="sldNum" sz="quarter" idx="5"/>
          </p:nvPr>
        </p:nvSpPr>
        <p:spPr>
          <a:xfrm>
            <a:off x="3902262" y="9515993"/>
            <a:ext cx="2986041" cy="502720"/>
          </a:xfrm>
          <a:prstGeom prst="rect">
            <a:avLst/>
          </a:prstGeom>
        </p:spPr>
        <p:txBody>
          <a:bodyPr vert="horz" lIns="84710" tIns="42355" rIns="84710" bIns="42355" rtlCol="0" anchor="b"/>
          <a:lstStyle>
            <a:lvl1pPr algn="r">
              <a:defRPr sz="1100"/>
            </a:lvl1pPr>
          </a:lstStyle>
          <a:p>
            <a:fld id="{14603DAD-2D12-4203-A1EA-888CEFCC4B23}" type="slidenum">
              <a:rPr lang="en-US" smtClean="0"/>
              <a:t>‹#›</a:t>
            </a:fld>
            <a:endParaRPr lang="en-US"/>
          </a:p>
        </p:txBody>
      </p:sp>
    </p:spTree>
    <p:extLst>
      <p:ext uri="{BB962C8B-B14F-4D97-AF65-F5344CB8AC3E}">
        <p14:creationId xmlns:p14="http://schemas.microsoft.com/office/powerpoint/2010/main" val="239947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lgn="l" rtl="0"/>
            <a:fld id="{14603DAD-2D12-4203-A1EA-888CEFCC4B23}" type="slidenum">
              <a:rPr/>
              <a:t>1</a:t>
            </a:fld>
            <a:endParaRPr lang="it-it"/>
          </a:p>
        </p:txBody>
      </p:sp>
    </p:spTree>
    <p:extLst>
      <p:ext uri="{BB962C8B-B14F-4D97-AF65-F5344CB8AC3E}">
        <p14:creationId xmlns:p14="http://schemas.microsoft.com/office/powerpoint/2010/main" val="405906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algn="l" rtl="0"/>
            <a:fld id="{14603DAD-2D12-4203-A1EA-888CEFCC4B23}" type="slidenum">
              <a:rPr/>
              <a:t>2</a:t>
            </a:fld>
            <a:endParaRPr lang="it-it"/>
          </a:p>
        </p:txBody>
      </p:sp>
    </p:spTree>
    <p:extLst>
      <p:ext uri="{BB962C8B-B14F-4D97-AF65-F5344CB8AC3E}">
        <p14:creationId xmlns:p14="http://schemas.microsoft.com/office/powerpoint/2010/main" val="3743252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9/3/2021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svg"/><Relationship Id="rId1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diagramData" Target="../diagrams/data1.xml"/><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4.png"/><Relationship Id="rId21" Type="http://schemas.openxmlformats.org/officeDocument/2006/relationships/image" Target="../media/image21.svg"/><Relationship Id="rId7" Type="http://schemas.openxmlformats.org/officeDocument/2006/relationships/image" Target="../media/image15.jpeg"/><Relationship Id="rId12" Type="http://schemas.openxmlformats.org/officeDocument/2006/relationships/hyperlink" Target="mailto:mario.petrachi@generali-invest.com" TargetMode="External"/><Relationship Id="rId17" Type="http://schemas.microsoft.com/office/2007/relationships/diagramDrawing" Target="../diagrams/drawing1.xml"/><Relationship Id="rId25" Type="http://schemas.openxmlformats.org/officeDocument/2006/relationships/image" Target="../media/image25.svg"/><Relationship Id="rId2" Type="http://schemas.openxmlformats.org/officeDocument/2006/relationships/notesSlide" Target="../notesSlides/notesSlide2.xml"/><Relationship Id="rId16" Type="http://schemas.openxmlformats.org/officeDocument/2006/relationships/diagramColors" Target="../diagrams/colors1.xml"/><Relationship Id="rId20" Type="http://schemas.openxmlformats.org/officeDocument/2006/relationships/image" Target="../media/image20.png"/><Relationship Id="rId29" Type="http://schemas.openxmlformats.org/officeDocument/2006/relationships/image" Target="../media/image29.sv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hyperlink" Target="mailto:eric.hesnault@generali-invest.com" TargetMode="External"/><Relationship Id="rId24" Type="http://schemas.openxmlformats.org/officeDocument/2006/relationships/image" Target="../media/image24.png"/><Relationship Id="rId5" Type="http://schemas.openxmlformats.org/officeDocument/2006/relationships/image" Target="../media/image13.png"/><Relationship Id="rId15" Type="http://schemas.openxmlformats.org/officeDocument/2006/relationships/diagramQuickStyle" Target="../diagrams/quickStyle1.xml"/><Relationship Id="rId23" Type="http://schemas.openxmlformats.org/officeDocument/2006/relationships/image" Target="../media/image23.svg"/><Relationship Id="rId28" Type="http://schemas.openxmlformats.org/officeDocument/2006/relationships/image" Target="../media/image28.png"/><Relationship Id="rId10" Type="http://schemas.openxmlformats.org/officeDocument/2006/relationships/hyperlink" Target="mailto:eva.abinader@generali-invest.com" TargetMode="External"/><Relationship Id="rId19" Type="http://schemas.openxmlformats.org/officeDocument/2006/relationships/image" Target="../media/image19.svg"/><Relationship Id="rId4" Type="http://schemas.openxmlformats.org/officeDocument/2006/relationships/image" Target="../media/image5.png"/><Relationship Id="rId9" Type="http://schemas.openxmlformats.org/officeDocument/2006/relationships/image" Target="../media/image17.png"/><Relationship Id="rId14" Type="http://schemas.openxmlformats.org/officeDocument/2006/relationships/diagramLayout" Target="../diagrams/layout1.xml"/><Relationship Id="rId22" Type="http://schemas.openxmlformats.org/officeDocument/2006/relationships/image" Target="../media/image22.png"/><Relationship Id="rId27" Type="http://schemas.openxmlformats.org/officeDocument/2006/relationships/image" Target="../media/image27.svg"/><Relationship Id="rId30"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31.emf"/><Relationship Id="rId4" Type="http://schemas.openxmlformats.org/officeDocument/2006/relationships/hyperlink" Target="http://www.generali-investments.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object 5">
            <a:extLst>
              <a:ext uri="{FF2B5EF4-FFF2-40B4-BE49-F238E27FC236}">
                <a16:creationId xmlns:a16="http://schemas.microsoft.com/office/drawing/2014/main" id="{76C7B6C2-1861-4242-890B-AE92104460DC}"/>
              </a:ext>
            </a:extLst>
          </p:cNvPr>
          <p:cNvSpPr/>
          <p:nvPr/>
        </p:nvSpPr>
        <p:spPr>
          <a:xfrm>
            <a:off x="5135140" y="2391379"/>
            <a:ext cx="2401153" cy="7031165"/>
          </a:xfrm>
          <a:custGeom>
            <a:avLst/>
            <a:gdLst/>
            <a:ahLst/>
            <a:cxnLst/>
            <a:rect l="l" t="t" r="r" b="b"/>
            <a:pathLst>
              <a:path w="2607945" h="10692130">
                <a:moveTo>
                  <a:pt x="2607335" y="0"/>
                </a:moveTo>
                <a:lnTo>
                  <a:pt x="0" y="0"/>
                </a:lnTo>
                <a:lnTo>
                  <a:pt x="0" y="10692003"/>
                </a:lnTo>
                <a:lnTo>
                  <a:pt x="2607335" y="10692003"/>
                </a:lnTo>
                <a:lnTo>
                  <a:pt x="2607335" y="0"/>
                </a:lnTo>
                <a:close/>
              </a:path>
            </a:pathLst>
          </a:custGeom>
          <a:solidFill>
            <a:srgbClr val="E9E9EA"/>
          </a:solidFill>
        </p:spPr>
        <p:txBody>
          <a:bodyPr wrap="square" lIns="0" tIns="0" rIns="0" bIns="0" rtlCol="0"/>
          <a:lstStyle/>
          <a:p>
            <a:endParaRPr lang="it-IT" sz="2000"/>
          </a:p>
        </p:txBody>
      </p:sp>
      <p:pic>
        <p:nvPicPr>
          <p:cNvPr id="81" name="Picture 80">
            <a:extLst>
              <a:ext uri="{FF2B5EF4-FFF2-40B4-BE49-F238E27FC236}">
                <a16:creationId xmlns:a16="http://schemas.microsoft.com/office/drawing/2014/main" id="{626894A3-D29D-40C5-8C85-E8A67CB7E7CE}"/>
              </a:ext>
            </a:extLst>
          </p:cNvPr>
          <p:cNvPicPr>
            <a:picLocks noChangeAspect="1"/>
          </p:cNvPicPr>
          <p:nvPr/>
        </p:nvPicPr>
        <p:blipFill rotWithShape="1">
          <a:blip r:embed="rId3">
            <a:duotone>
              <a:prstClr val="black"/>
              <a:srgbClr val="B3DDBE">
                <a:tint val="45000"/>
                <a:satMod val="400000"/>
              </a:srgbClr>
            </a:duotone>
          </a:blip>
          <a:srcRect t="47824" b="1"/>
          <a:stretch/>
        </p:blipFill>
        <p:spPr>
          <a:xfrm flipH="1">
            <a:off x="0" y="-139700"/>
            <a:ext cx="7587426" cy="2469706"/>
          </a:xfrm>
          <a:prstGeom prst="rect">
            <a:avLst/>
          </a:prstGeom>
        </p:spPr>
      </p:pic>
      <p:sp>
        <p:nvSpPr>
          <p:cNvPr id="97" name="Rectangle 96">
            <a:extLst>
              <a:ext uri="{FF2B5EF4-FFF2-40B4-BE49-F238E27FC236}">
                <a16:creationId xmlns:a16="http://schemas.microsoft.com/office/drawing/2014/main" id="{C728917A-D8DB-4DEC-BD51-33AF2613F687}"/>
              </a:ext>
            </a:extLst>
          </p:cNvPr>
          <p:cNvSpPr/>
          <p:nvPr/>
        </p:nvSpPr>
        <p:spPr>
          <a:xfrm>
            <a:off x="5192172" y="-168774"/>
            <a:ext cx="2368697" cy="2575629"/>
          </a:xfrm>
          <a:prstGeom prst="rect">
            <a:avLst/>
          </a:prstGeom>
          <a:solidFill>
            <a:schemeClr val="tx1">
              <a:lumMod val="65000"/>
              <a:lumOff val="3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 name="Rectangle 1">
            <a:extLst>
              <a:ext uri="{FF2B5EF4-FFF2-40B4-BE49-F238E27FC236}">
                <a16:creationId xmlns:a16="http://schemas.microsoft.com/office/drawing/2014/main" id="{49DDDE24-DD91-4C1D-AFC8-C7475F3978DC}"/>
              </a:ext>
            </a:extLst>
          </p:cNvPr>
          <p:cNvSpPr/>
          <p:nvPr/>
        </p:nvSpPr>
        <p:spPr>
          <a:xfrm>
            <a:off x="-380673" y="1069396"/>
            <a:ext cx="7927565" cy="1395286"/>
          </a:xfrm>
          <a:prstGeom prst="rect">
            <a:avLst/>
          </a:prstGeom>
          <a:solidFill>
            <a:schemeClr val="bg1">
              <a:lumMod val="75000"/>
              <a:alpha val="6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Holder 2">
            <a:extLst>
              <a:ext uri="{FF2B5EF4-FFF2-40B4-BE49-F238E27FC236}">
                <a16:creationId xmlns:a16="http://schemas.microsoft.com/office/drawing/2014/main" id="{ADEF676B-9938-46B2-BE0D-862D7F60DBA0}"/>
              </a:ext>
            </a:extLst>
          </p:cNvPr>
          <p:cNvSpPr txBox="1">
            <a:spLocks/>
          </p:cNvSpPr>
          <p:nvPr/>
        </p:nvSpPr>
        <p:spPr>
          <a:xfrm>
            <a:off x="286477" y="1149553"/>
            <a:ext cx="4896818" cy="1154470"/>
          </a:xfrm>
          <a:prstGeom prst="rect">
            <a:avLst/>
          </a:prstGeom>
        </p:spPr>
        <p:txBody>
          <a:bodyPr lIns="0" tIns="0" rIns="0" bIns="0"/>
          <a:lstStyle>
            <a:lvl1pPr>
              <a:defRPr sz="3200" b="1" i="0">
                <a:solidFill>
                  <a:schemeClr val="bg1"/>
                </a:solidFill>
                <a:latin typeface="Arial"/>
                <a:ea typeface="+mj-ea"/>
                <a:cs typeface="Arial"/>
              </a:defRPr>
            </a:lvl1pPr>
          </a:lstStyle>
          <a:p>
            <a:pPr algn="l" rtl="0"/>
            <a:r>
              <a:rPr lang="it-IT" sz="1800" b="1" i="0" u="none" kern="0" baseline="0" dirty="0"/>
              <a:t>Plenisfer Destination Value Fund</a:t>
            </a:r>
            <a:endParaRPr lang="it-IT" sz="1800" b="0" kern="0" baseline="30000" dirty="0"/>
          </a:p>
          <a:p>
            <a:pPr algn="l" rtl="0"/>
            <a:r>
              <a:rPr lang="it-IT" sz="1400" b="0" i="1" kern="0" dirty="0"/>
              <a:t>Portafoglio con obiettivo definito che mira a generare un rendimento annualizzato dell’8% (in $), in un ciclo di mercato, mantenendo la volatilità &lt;75% rispetto a quella dei mercati azionari</a:t>
            </a:r>
          </a:p>
          <a:p>
            <a:pPr algn="l" rtl="0"/>
            <a:endParaRPr lang="it-IT" sz="1400" b="0" i="1" u="none" kern="0" baseline="0" dirty="0"/>
          </a:p>
          <a:p>
            <a:endParaRPr lang="it-IT" sz="1400" b="0" i="1" kern="0" dirty="0"/>
          </a:p>
          <a:p>
            <a:pPr algn="ctr" rtl="0"/>
            <a:endParaRPr lang="it-IT" sz="2400" kern="0" dirty="0"/>
          </a:p>
        </p:txBody>
      </p:sp>
      <p:sp>
        <p:nvSpPr>
          <p:cNvPr id="5" name="bg object 24">
            <a:extLst>
              <a:ext uri="{FF2B5EF4-FFF2-40B4-BE49-F238E27FC236}">
                <a16:creationId xmlns:a16="http://schemas.microsoft.com/office/drawing/2014/main" id="{350F515C-F05A-4211-A575-A0BD48A68CD0}"/>
              </a:ext>
            </a:extLst>
          </p:cNvPr>
          <p:cNvSpPr/>
          <p:nvPr/>
        </p:nvSpPr>
        <p:spPr>
          <a:xfrm>
            <a:off x="6005112" y="2298700"/>
            <a:ext cx="1541780" cy="45720"/>
          </a:xfrm>
          <a:custGeom>
            <a:avLst/>
            <a:gdLst/>
            <a:ahLst/>
            <a:cxnLst/>
            <a:rect l="l" t="t" r="r" b="b"/>
            <a:pathLst>
              <a:path w="1541779" h="45719">
                <a:moveTo>
                  <a:pt x="1541741" y="0"/>
                </a:moveTo>
                <a:lnTo>
                  <a:pt x="0" y="0"/>
                </a:lnTo>
                <a:lnTo>
                  <a:pt x="0" y="45478"/>
                </a:lnTo>
                <a:lnTo>
                  <a:pt x="1541741" y="45478"/>
                </a:lnTo>
                <a:lnTo>
                  <a:pt x="1541741" y="0"/>
                </a:lnTo>
                <a:close/>
              </a:path>
            </a:pathLst>
          </a:custGeom>
          <a:solidFill>
            <a:srgbClr val="E9573D"/>
          </a:solidFill>
        </p:spPr>
        <p:txBody>
          <a:bodyPr wrap="square" lIns="0" tIns="0" rIns="0" bIns="0" rtlCol="0"/>
          <a:lstStyle/>
          <a:p>
            <a:endParaRPr lang="it-IT"/>
          </a:p>
        </p:txBody>
      </p:sp>
      <p:sp>
        <p:nvSpPr>
          <p:cNvPr id="44" name="Rectangle 43">
            <a:extLst>
              <a:ext uri="{FF2B5EF4-FFF2-40B4-BE49-F238E27FC236}">
                <a16:creationId xmlns:a16="http://schemas.microsoft.com/office/drawing/2014/main" id="{BA9D3F5A-3370-49FE-B80F-4242F3AD5318}"/>
              </a:ext>
            </a:extLst>
          </p:cNvPr>
          <p:cNvSpPr/>
          <p:nvPr/>
        </p:nvSpPr>
        <p:spPr>
          <a:xfrm>
            <a:off x="-12668" y="3973970"/>
            <a:ext cx="4943664" cy="1808444"/>
          </a:xfrm>
          <a:prstGeom prst="rect">
            <a:avLst/>
          </a:prstGeom>
          <a:noFill/>
        </p:spPr>
        <p:txBody>
          <a:bodyPr wrap="square">
            <a:spAutoFit/>
          </a:bodyPr>
          <a:lstStyle/>
          <a:p>
            <a:pPr marL="171450" marR="0" lvl="0" indent="-171450" algn="just" rtl="0">
              <a:lnSpc>
                <a:spcPct val="107000"/>
              </a:lnSpc>
              <a:spcBef>
                <a:spcPts val="0"/>
              </a:spcBef>
              <a:spcAft>
                <a:spcPts val="0"/>
              </a:spcAft>
              <a:buClr>
                <a:srgbClr val="C00000"/>
              </a:buClr>
              <a:buFont typeface="Wingdings" panose="05000000000000000000" pitchFamily="2" charset="2"/>
              <a:buChar char="§"/>
            </a:pPr>
            <a:r>
              <a:rPr lang="it-IT" sz="1050" b="1" i="0" u="none" baseline="0" dirty="0">
                <a:solidFill>
                  <a:schemeClr val="tx1">
                    <a:lumMod val="65000"/>
                    <a:lumOff val="35000"/>
                  </a:schemeClr>
                </a:solidFill>
                <a:latin typeface="Arial" panose="020B0604020202020204" pitchFamily="34" charset="0"/>
                <a:cs typeface="Arial" panose="020B0604020202020204" pitchFamily="34" charset="0"/>
              </a:rPr>
              <a:t>Obiettivo definito </a:t>
            </a: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 Destination Value Total Return punta a generare un rendimento lordo annuo dell'8% in $ nell'arco di un ciclo di mercato, con volatilità &lt;75% rispetto a quella dei mercati azionari*, indipendentemente dai rendimenti conseguiti dal benchmark o dalla classe di attivi. </a:t>
            </a:r>
          </a:p>
          <a:p>
            <a:pPr marL="171450" indent="-171450" algn="just" rtl="0">
              <a:lnSpc>
                <a:spcPct val="107000"/>
              </a:lnSpc>
              <a:buClr>
                <a:srgbClr val="C00000"/>
              </a:buClr>
              <a:buFont typeface="Wingdings" panose="05000000000000000000" pitchFamily="2" charset="2"/>
              <a:buChar char="§"/>
            </a:pP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a:t>
            </a:r>
            <a:r>
              <a:rPr lang="it-IT" sz="1050" b="1" i="0" u="none" baseline="0" dirty="0">
                <a:solidFill>
                  <a:schemeClr val="tx1">
                    <a:lumMod val="65000"/>
                    <a:lumOff val="35000"/>
                  </a:schemeClr>
                </a:solidFill>
                <a:latin typeface="Arial" panose="020B0604020202020204" pitchFamily="34" charset="0"/>
                <a:cs typeface="Arial" panose="020B0604020202020204" pitchFamily="34" charset="0"/>
              </a:rPr>
              <a:t>New Active" </a:t>
            </a:r>
            <a:r>
              <a:rPr lang="it-IT" sz="1050" dirty="0">
                <a:solidFill>
                  <a:schemeClr val="tx1">
                    <a:lumMod val="65000"/>
                    <a:lumOff val="35000"/>
                  </a:schemeClr>
                </a:solidFill>
                <a:latin typeface="Arial" panose="020B0604020202020204" pitchFamily="34" charset="0"/>
                <a:cs typeface="Arial" panose="020B0604020202020204" pitchFamily="34" charset="0"/>
              </a:rPr>
              <a:t>-</a:t>
            </a:r>
            <a:r>
              <a:rPr lang="it-IT" sz="1050" b="1" i="0" u="none" baseline="0" dirty="0">
                <a:solidFill>
                  <a:schemeClr val="tx1">
                    <a:lumMod val="65000"/>
                    <a:lumOff val="35000"/>
                  </a:schemeClr>
                </a:solidFill>
                <a:latin typeface="Arial" panose="020B0604020202020204" pitchFamily="34" charset="0"/>
                <a:cs typeface="Arial" panose="020B0604020202020204" pitchFamily="34" charset="0"/>
              </a:rPr>
              <a:t> </a:t>
            </a:r>
            <a:r>
              <a:rPr lang="it-IT" sz="1050" dirty="0">
                <a:solidFill>
                  <a:schemeClr val="tx1">
                    <a:lumMod val="65000"/>
                    <a:lumOff val="35000"/>
                  </a:schemeClr>
                </a:solidFill>
                <a:latin typeface="Arial" panose="020B0604020202020204" pitchFamily="34" charset="0"/>
                <a:cs typeface="Arial" panose="020B0604020202020204" pitchFamily="34" charset="0"/>
              </a:rPr>
              <a:t>il processo si focalizza sull</a:t>
            </a: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'identificazione di opportunità idiosincratiche lungo tutto lo spettro degli strumenti finanziari disponibili incluse classi di attivi tradizionali e alternative.</a:t>
            </a:r>
          </a:p>
          <a:p>
            <a:pPr marL="171450" indent="-171450" algn="just" rtl="0">
              <a:lnSpc>
                <a:spcPct val="107000"/>
              </a:lnSpc>
              <a:buClr>
                <a:srgbClr val="C00000"/>
              </a:buClr>
              <a:buFont typeface="Wingdings" panose="05000000000000000000" pitchFamily="2" charset="2"/>
              <a:buChar char="§"/>
            </a:pP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a:t>
            </a:r>
            <a:r>
              <a:rPr lang="it-IT" sz="1050" b="1" i="0" u="none" baseline="0" dirty="0">
                <a:solidFill>
                  <a:schemeClr val="tx1">
                    <a:lumMod val="65000"/>
                    <a:lumOff val="35000"/>
                  </a:schemeClr>
                </a:solidFill>
                <a:latin typeface="Arial" panose="020B0604020202020204" pitchFamily="34" charset="0"/>
                <a:cs typeface="Arial" panose="020B0604020202020204" pitchFamily="34" charset="0"/>
              </a:rPr>
              <a:t>Vera" diversificazione </a:t>
            </a: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 il portafoglio viene costruito partendo da un nuovo concetto di diversificazione, che utilizza tempo e correlazione come fattori chiave.</a:t>
            </a:r>
          </a:p>
        </p:txBody>
      </p:sp>
      <p:sp>
        <p:nvSpPr>
          <p:cNvPr id="3" name="Rectangle 2">
            <a:extLst>
              <a:ext uri="{FF2B5EF4-FFF2-40B4-BE49-F238E27FC236}">
                <a16:creationId xmlns:a16="http://schemas.microsoft.com/office/drawing/2014/main" id="{053961D0-248F-4526-830D-ABD356CB0042}"/>
              </a:ext>
            </a:extLst>
          </p:cNvPr>
          <p:cNvSpPr/>
          <p:nvPr/>
        </p:nvSpPr>
        <p:spPr>
          <a:xfrm>
            <a:off x="501650" y="2435852"/>
            <a:ext cx="4613304" cy="1223412"/>
          </a:xfrm>
          <a:prstGeom prst="rect">
            <a:avLst/>
          </a:prstGeom>
          <a:solidFill>
            <a:schemeClr val="bg1"/>
          </a:solidFill>
        </p:spPr>
        <p:txBody>
          <a:bodyPr wrap="square">
            <a:spAutoFit/>
          </a:bodyPr>
          <a:lstStyle/>
          <a:p>
            <a:pPr>
              <a:spcAft>
                <a:spcPts val="800"/>
              </a:spcAft>
            </a:pPr>
            <a:r>
              <a:rPr lang="it-IT" sz="1050" b="0" i="1" u="none" baseline="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Una nuova era per gli investimenti richiede uno stile di investimento nuovo. In un mondo più correlato, l'investimento attivo deve mirare a produrre risultati e non focalizzarsi sulla performance relativa. Il nostro processo di investimento "New Active" pone l'accento sulla costruzione di portafogli in grado di raggiungere obiettivi chiari in linea con le </a:t>
            </a:r>
            <a:r>
              <a:rPr lang="it-IT" sz="1050"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esigenze degli investitori in continua evoluzione.</a:t>
            </a:r>
            <a:br>
              <a:rPr lang="it-IT" sz="1050"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br>
            <a:r>
              <a:rPr lang="it-IT" sz="1050"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a:t>
            </a:r>
            <a:r>
              <a:rPr lang="it-IT" sz="1050" b="0" i="1" u="none" baseline="0" dirty="0">
                <a:solidFill>
                  <a:schemeClr val="tx1">
                    <a:lumMod val="65000"/>
                    <a:lumOff val="35000"/>
                  </a:schemeClr>
                </a:solidFill>
                <a:latin typeface="Arial" panose="020B0604020202020204" pitchFamily="34" charset="0"/>
                <a:cs typeface="Arial" panose="020B0604020202020204" pitchFamily="34" charset="0"/>
              </a:rPr>
              <a:t>Giordano Lombardo CEO, Plenisfer Investments</a:t>
            </a:r>
            <a:endParaRPr lang="it-IT" sz="1050"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3" name="object 16">
            <a:extLst>
              <a:ext uri="{FF2B5EF4-FFF2-40B4-BE49-F238E27FC236}">
                <a16:creationId xmlns:a16="http://schemas.microsoft.com/office/drawing/2014/main" id="{3E9FEDA7-1B71-425A-8CC1-85A033E75824}"/>
              </a:ext>
            </a:extLst>
          </p:cNvPr>
          <p:cNvSpPr txBox="1"/>
          <p:nvPr/>
        </p:nvSpPr>
        <p:spPr>
          <a:xfrm>
            <a:off x="5256570" y="4156572"/>
            <a:ext cx="2179280" cy="1259319"/>
          </a:xfrm>
          <a:prstGeom prst="rect">
            <a:avLst/>
          </a:prstGeom>
        </p:spPr>
        <p:txBody>
          <a:bodyPr vert="horz" wrap="square" lIns="0" tIns="12700" rIns="0" bIns="0" rtlCol="0">
            <a:spAutoFit/>
          </a:bodyPr>
          <a:lstStyle>
            <a:defPPr>
              <a:defRPr lang="en-US"/>
            </a:defPPr>
            <a:lvl1pPr marL="12700" marR="5080" algn="just">
              <a:spcBef>
                <a:spcPts val="100"/>
              </a:spcBef>
              <a:defRPr sz="900">
                <a:solidFill>
                  <a:srgbClr val="6D6E71"/>
                </a:solidFill>
                <a:latin typeface="Arial" panose="020B0604020202020204" pitchFamily="34" charset="0"/>
                <a:cs typeface="Arial" panose="020B0604020202020204" pitchFamily="34" charset="0"/>
              </a:defRPr>
            </a:lvl1pPr>
          </a:lstStyle>
          <a:p>
            <a:r>
              <a:rPr lang="it-IT" dirty="0"/>
              <a:t>Abbiamo realizzato un team con le expertise adatte a raggiungere obiettivi sfidanti, costituito da CIO esperti e portfolio manager senior altamente specializzati, che hanno dimostrato di possedere ampie capacità nelle rispettive aree di competenza. Ogni membro del team viene selezionato sulla base delle proprie capacità ed esperienze.</a:t>
            </a:r>
          </a:p>
        </p:txBody>
      </p:sp>
      <p:sp>
        <p:nvSpPr>
          <p:cNvPr id="54" name="object 12">
            <a:extLst>
              <a:ext uri="{FF2B5EF4-FFF2-40B4-BE49-F238E27FC236}">
                <a16:creationId xmlns:a16="http://schemas.microsoft.com/office/drawing/2014/main" id="{038871E2-D934-40F4-BC48-5D495513796D}"/>
              </a:ext>
            </a:extLst>
          </p:cNvPr>
          <p:cNvSpPr txBox="1"/>
          <p:nvPr/>
        </p:nvSpPr>
        <p:spPr>
          <a:xfrm>
            <a:off x="5424910" y="2719694"/>
            <a:ext cx="2057706" cy="497572"/>
          </a:xfrm>
          <a:prstGeom prst="rect">
            <a:avLst/>
          </a:prstGeom>
        </p:spPr>
        <p:txBody>
          <a:bodyPr vert="horz" wrap="square" lIns="0" tIns="12700" rIns="0" bIns="0" rtlCol="0">
            <a:spAutoFit/>
          </a:bodyPr>
          <a:lstStyle/>
          <a:p>
            <a:pPr marL="12700" algn="ctr" rtl="0">
              <a:lnSpc>
                <a:spcPct val="100000"/>
              </a:lnSpc>
              <a:spcBef>
                <a:spcPts val="100"/>
              </a:spcBef>
            </a:pPr>
            <a:r>
              <a:rPr lang="it-IT" sz="1050" b="1" i="0" u="none" baseline="0" dirty="0">
                <a:solidFill>
                  <a:schemeClr val="tx1">
                    <a:lumMod val="65000"/>
                    <a:lumOff val="35000"/>
                  </a:schemeClr>
                </a:solidFill>
                <a:latin typeface="Arial" panose="020B0604020202020204" pitchFamily="34" charset="0"/>
                <a:cs typeface="Arial" panose="020B0604020202020204" pitchFamily="34" charset="0"/>
              </a:rPr>
              <a:t>Team multi-disciplinare in cerca delle migliori idee su scala globale </a:t>
            </a:r>
            <a:endParaRPr lang="it-IT" sz="105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object 29">
            <a:extLst>
              <a:ext uri="{FF2B5EF4-FFF2-40B4-BE49-F238E27FC236}">
                <a16:creationId xmlns:a16="http://schemas.microsoft.com/office/drawing/2014/main" id="{5CCB9D9A-3137-4836-BE9A-1E816C50CA3C}"/>
              </a:ext>
            </a:extLst>
          </p:cNvPr>
          <p:cNvSpPr txBox="1"/>
          <p:nvPr/>
        </p:nvSpPr>
        <p:spPr>
          <a:xfrm>
            <a:off x="6277271" y="6643177"/>
            <a:ext cx="1136762" cy="151323"/>
          </a:xfrm>
          <a:prstGeom prst="rect">
            <a:avLst/>
          </a:prstGeom>
        </p:spPr>
        <p:txBody>
          <a:bodyPr vert="horz" wrap="square" lIns="0" tIns="12700" rIns="0" bIns="0" rtlCol="0">
            <a:spAutoFit/>
          </a:bodyPr>
          <a:lstStyle>
            <a:defPPr>
              <a:defRPr lang="en-US"/>
            </a:defPPr>
            <a:lvl1pPr marL="12700">
              <a:lnSpc>
                <a:spcPct val="100000"/>
              </a:lnSpc>
              <a:spcBef>
                <a:spcPts val="100"/>
              </a:spcBef>
              <a:defRPr sz="1000" b="1" i="0" u="none" baseline="0">
                <a:solidFill>
                  <a:schemeClr val="tx1">
                    <a:lumMod val="65000"/>
                    <a:lumOff val="35000"/>
                  </a:schemeClr>
                </a:solidFill>
                <a:latin typeface="Arial"/>
                <a:cs typeface="Arial"/>
              </a:defRPr>
            </a:lvl1pPr>
          </a:lstStyle>
          <a:p>
            <a:r>
              <a:rPr lang="it-IT" sz="900" dirty="0"/>
              <a:t>Opportunità globali</a:t>
            </a:r>
          </a:p>
        </p:txBody>
      </p:sp>
      <p:sp>
        <p:nvSpPr>
          <p:cNvPr id="27" name="object 31">
            <a:extLst>
              <a:ext uri="{FF2B5EF4-FFF2-40B4-BE49-F238E27FC236}">
                <a16:creationId xmlns:a16="http://schemas.microsoft.com/office/drawing/2014/main" id="{9F6F8CD9-4E61-4202-A426-B14FE642489B}"/>
              </a:ext>
            </a:extLst>
          </p:cNvPr>
          <p:cNvSpPr txBox="1"/>
          <p:nvPr/>
        </p:nvSpPr>
        <p:spPr>
          <a:xfrm>
            <a:off x="6277271" y="6047477"/>
            <a:ext cx="1168852" cy="289823"/>
          </a:xfrm>
          <a:prstGeom prst="rect">
            <a:avLst/>
          </a:prstGeom>
        </p:spPr>
        <p:txBody>
          <a:bodyPr vert="horz" wrap="square" lIns="0" tIns="12700" rIns="0" bIns="0" rtlCol="0">
            <a:spAutoFit/>
          </a:bodyPr>
          <a:lstStyle/>
          <a:p>
            <a:pPr marL="12700" algn="l" rtl="0">
              <a:lnSpc>
                <a:spcPct val="100000"/>
              </a:lnSpc>
              <a:spcBef>
                <a:spcPts val="100"/>
              </a:spcBef>
            </a:pPr>
            <a:r>
              <a:rPr lang="it-IT" sz="900" b="1" i="0" u="none" baseline="0" dirty="0">
                <a:solidFill>
                  <a:schemeClr val="tx1">
                    <a:lumMod val="65000"/>
                    <a:lumOff val="35000"/>
                  </a:schemeClr>
                </a:solidFill>
                <a:latin typeface="Arial"/>
                <a:cs typeface="Arial"/>
              </a:rPr>
              <a:t>Portafoglio orientato all’obiettivo</a:t>
            </a:r>
            <a:endParaRPr lang="it-IT" sz="900" b="1" i="1" u="none" baseline="0" dirty="0">
              <a:solidFill>
                <a:schemeClr val="tx1">
                  <a:lumMod val="65000"/>
                  <a:lumOff val="35000"/>
                </a:schemeClr>
              </a:solidFill>
              <a:latin typeface="Arial"/>
              <a:cs typeface="Arial"/>
            </a:endParaRPr>
          </a:p>
        </p:txBody>
      </p:sp>
      <p:sp>
        <p:nvSpPr>
          <p:cNvPr id="33" name="object 37">
            <a:extLst>
              <a:ext uri="{FF2B5EF4-FFF2-40B4-BE49-F238E27FC236}">
                <a16:creationId xmlns:a16="http://schemas.microsoft.com/office/drawing/2014/main" id="{50283189-3C2F-4EA4-8155-D6E65287AFCE}"/>
              </a:ext>
            </a:extLst>
          </p:cNvPr>
          <p:cNvSpPr txBox="1"/>
          <p:nvPr/>
        </p:nvSpPr>
        <p:spPr>
          <a:xfrm>
            <a:off x="6277271" y="7254930"/>
            <a:ext cx="1158579" cy="453970"/>
          </a:xfrm>
          <a:prstGeom prst="rect">
            <a:avLst/>
          </a:prstGeom>
        </p:spPr>
        <p:txBody>
          <a:bodyPr vert="horz" wrap="square" lIns="0" tIns="12700" rIns="0" bIns="0" rtlCol="0">
            <a:spAutoFit/>
          </a:bodyPr>
          <a:lstStyle>
            <a:defPPr>
              <a:defRPr lang="en-US"/>
            </a:defPPr>
            <a:lvl1pPr marL="12700">
              <a:lnSpc>
                <a:spcPct val="100000"/>
              </a:lnSpc>
              <a:spcBef>
                <a:spcPts val="100"/>
              </a:spcBef>
              <a:defRPr sz="1000" b="1" i="0" u="none" baseline="0">
                <a:solidFill>
                  <a:schemeClr val="tx1">
                    <a:lumMod val="65000"/>
                    <a:lumOff val="35000"/>
                  </a:schemeClr>
                </a:solidFill>
                <a:latin typeface="Arial"/>
                <a:cs typeface="Arial"/>
              </a:defRPr>
            </a:lvl1pPr>
          </a:lstStyle>
          <a:p>
            <a:r>
              <a:rPr lang="it-IT" sz="900" dirty="0"/>
              <a:t>Allocazione </a:t>
            </a:r>
          </a:p>
          <a:p>
            <a:r>
              <a:rPr lang="it-IT" sz="900" dirty="0"/>
              <a:t>per strategia </a:t>
            </a:r>
          </a:p>
          <a:p>
            <a:r>
              <a:rPr lang="it-IT" sz="900" dirty="0"/>
              <a:t>No asset allocation</a:t>
            </a:r>
          </a:p>
        </p:txBody>
      </p:sp>
      <p:sp>
        <p:nvSpPr>
          <p:cNvPr id="35" name="object 39">
            <a:extLst>
              <a:ext uri="{FF2B5EF4-FFF2-40B4-BE49-F238E27FC236}">
                <a16:creationId xmlns:a16="http://schemas.microsoft.com/office/drawing/2014/main" id="{BA1297B3-E0B7-4B12-B2F1-F4308D92D442}"/>
              </a:ext>
            </a:extLst>
          </p:cNvPr>
          <p:cNvSpPr txBox="1"/>
          <p:nvPr/>
        </p:nvSpPr>
        <p:spPr>
          <a:xfrm>
            <a:off x="6277270" y="7917979"/>
            <a:ext cx="1168853" cy="566822"/>
          </a:xfrm>
          <a:prstGeom prst="rect">
            <a:avLst/>
          </a:prstGeom>
        </p:spPr>
        <p:txBody>
          <a:bodyPr vert="horz" wrap="square" lIns="0" tIns="12700" rIns="0" bIns="0" rtlCol="0">
            <a:spAutoFit/>
          </a:bodyPr>
          <a:lstStyle>
            <a:defPPr>
              <a:defRPr lang="en-US"/>
            </a:defPPr>
            <a:lvl1pPr marL="12700">
              <a:lnSpc>
                <a:spcPct val="100000"/>
              </a:lnSpc>
              <a:spcBef>
                <a:spcPts val="100"/>
              </a:spcBef>
              <a:defRPr sz="1000" b="1" i="0" u="none" baseline="0">
                <a:solidFill>
                  <a:schemeClr val="tx1">
                    <a:lumMod val="65000"/>
                    <a:lumOff val="35000"/>
                  </a:schemeClr>
                </a:solidFill>
                <a:latin typeface="Arial"/>
                <a:cs typeface="Arial"/>
              </a:defRPr>
            </a:lvl1pPr>
          </a:lstStyle>
          <a:p>
            <a:r>
              <a:rPr lang="it-IT" sz="900" dirty="0"/>
              <a:t>Processo decisionale di team che assicura una visione a 360° </a:t>
            </a:r>
          </a:p>
        </p:txBody>
      </p:sp>
      <p:sp>
        <p:nvSpPr>
          <p:cNvPr id="37" name="object 41">
            <a:extLst>
              <a:ext uri="{FF2B5EF4-FFF2-40B4-BE49-F238E27FC236}">
                <a16:creationId xmlns:a16="http://schemas.microsoft.com/office/drawing/2014/main" id="{D303A1AB-AF8D-4A98-96E4-4A7C7C4ADFCF}"/>
              </a:ext>
            </a:extLst>
          </p:cNvPr>
          <p:cNvSpPr txBox="1"/>
          <p:nvPr/>
        </p:nvSpPr>
        <p:spPr>
          <a:xfrm>
            <a:off x="6277271" y="8775700"/>
            <a:ext cx="1100282" cy="289823"/>
          </a:xfrm>
          <a:prstGeom prst="rect">
            <a:avLst/>
          </a:prstGeom>
        </p:spPr>
        <p:txBody>
          <a:bodyPr vert="horz" wrap="square" lIns="0" tIns="12700" rIns="0" bIns="0" rtlCol="0">
            <a:spAutoFit/>
          </a:bodyPr>
          <a:lstStyle>
            <a:defPPr>
              <a:defRPr lang="en-US"/>
            </a:defPPr>
            <a:lvl1pPr marL="12700">
              <a:lnSpc>
                <a:spcPct val="100000"/>
              </a:lnSpc>
              <a:spcBef>
                <a:spcPts val="100"/>
              </a:spcBef>
              <a:defRPr sz="1000" b="1" i="0" u="none" baseline="0">
                <a:solidFill>
                  <a:schemeClr val="tx1">
                    <a:lumMod val="65000"/>
                    <a:lumOff val="35000"/>
                  </a:schemeClr>
                </a:solidFill>
                <a:latin typeface="Arial"/>
                <a:cs typeface="Arial"/>
              </a:defRPr>
            </a:lvl1pPr>
          </a:lstStyle>
          <a:p>
            <a:r>
              <a:rPr lang="it-IT" sz="900" dirty="0"/>
              <a:t>"Vera" diversificazione</a:t>
            </a:r>
          </a:p>
        </p:txBody>
      </p:sp>
      <p:sp>
        <p:nvSpPr>
          <p:cNvPr id="62" name="object 5">
            <a:extLst>
              <a:ext uri="{FF2B5EF4-FFF2-40B4-BE49-F238E27FC236}">
                <a16:creationId xmlns:a16="http://schemas.microsoft.com/office/drawing/2014/main" id="{C6A21B11-549E-43D6-852A-238C82E8A6BB}"/>
              </a:ext>
            </a:extLst>
          </p:cNvPr>
          <p:cNvSpPr/>
          <p:nvPr/>
        </p:nvSpPr>
        <p:spPr>
          <a:xfrm>
            <a:off x="-24228" y="3670300"/>
            <a:ext cx="3954878" cy="235143"/>
          </a:xfrm>
          <a:custGeom>
            <a:avLst/>
            <a:gdLst/>
            <a:ahLst/>
            <a:cxnLst/>
            <a:rect l="l" t="t" r="r" b="b"/>
            <a:pathLst>
              <a:path w="3168015" h="201295">
                <a:moveTo>
                  <a:pt x="3167456" y="0"/>
                </a:moveTo>
                <a:lnTo>
                  <a:pt x="0" y="0"/>
                </a:lnTo>
                <a:lnTo>
                  <a:pt x="0" y="201282"/>
                </a:lnTo>
                <a:lnTo>
                  <a:pt x="3167456" y="201282"/>
                </a:lnTo>
                <a:lnTo>
                  <a:pt x="3167456" y="0"/>
                </a:lnTo>
                <a:close/>
              </a:path>
            </a:pathLst>
          </a:custGeom>
          <a:solidFill>
            <a:srgbClr val="851613"/>
          </a:solidFill>
        </p:spPr>
        <p:txBody>
          <a:bodyPr wrap="square" lIns="0" tIns="0" rIns="0" bIns="0" rtlCol="0"/>
          <a:lstStyle/>
          <a:p>
            <a:endParaRPr lang="it-IT"/>
          </a:p>
        </p:txBody>
      </p:sp>
      <p:sp>
        <p:nvSpPr>
          <p:cNvPr id="63" name="object 45">
            <a:extLst>
              <a:ext uri="{FF2B5EF4-FFF2-40B4-BE49-F238E27FC236}">
                <a16:creationId xmlns:a16="http://schemas.microsoft.com/office/drawing/2014/main" id="{A5A50AAC-7DE4-46B1-B1F9-1AD4F516A112}"/>
              </a:ext>
            </a:extLst>
          </p:cNvPr>
          <p:cNvSpPr txBox="1"/>
          <p:nvPr/>
        </p:nvSpPr>
        <p:spPr>
          <a:xfrm>
            <a:off x="382364" y="3680107"/>
            <a:ext cx="3669716" cy="212879"/>
          </a:xfrm>
          <a:prstGeom prst="rect">
            <a:avLst/>
          </a:prstGeom>
        </p:spPr>
        <p:txBody>
          <a:bodyPr vert="horz" wrap="square" lIns="0" tIns="12700" rIns="0" bIns="0" rtlCol="0">
            <a:spAutoFit/>
          </a:bodyPr>
          <a:lstStyle/>
          <a:p>
            <a:pPr marL="12700" algn="l" rtl="0">
              <a:lnSpc>
                <a:spcPct val="100000"/>
              </a:lnSpc>
              <a:spcBef>
                <a:spcPts val="100"/>
              </a:spcBef>
            </a:pPr>
            <a:r>
              <a:rPr lang="it-IT" sz="1300" b="0" i="0" u="none" spc="-5" baseline="0" dirty="0">
                <a:solidFill>
                  <a:srgbClr val="FFFFFF"/>
                </a:solidFill>
                <a:latin typeface="Arial" panose="020B0604020202020204" pitchFamily="34" charset="0"/>
                <a:cs typeface="Arial" panose="020B0604020202020204" pitchFamily="34" charset="0"/>
              </a:rPr>
              <a:t>PORTAFOGLIO ORIENTATO ALL'OBIETTIVO</a:t>
            </a:r>
          </a:p>
        </p:txBody>
      </p:sp>
      <p:pic>
        <p:nvPicPr>
          <p:cNvPr id="68" name="Graphic 67" descr="Open quotation mark">
            <a:extLst>
              <a:ext uri="{FF2B5EF4-FFF2-40B4-BE49-F238E27FC236}">
                <a16:creationId xmlns:a16="http://schemas.microsoft.com/office/drawing/2014/main" id="{23684037-79FB-4ACF-89BB-716394BEDC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91" y="2298700"/>
            <a:ext cx="596338" cy="596338"/>
          </a:xfrm>
          <a:prstGeom prst="rect">
            <a:avLst/>
          </a:prstGeom>
        </p:spPr>
      </p:pic>
      <p:pic>
        <p:nvPicPr>
          <p:cNvPr id="69" name="Graphic 68" descr="Open quotation mark">
            <a:extLst>
              <a:ext uri="{FF2B5EF4-FFF2-40B4-BE49-F238E27FC236}">
                <a16:creationId xmlns:a16="http://schemas.microsoft.com/office/drawing/2014/main" id="{F2FDE31F-CEA2-4DA8-A1C3-F9626D8FE8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480081" y="3173137"/>
            <a:ext cx="596338" cy="596338"/>
          </a:xfrm>
          <a:prstGeom prst="rect">
            <a:avLst/>
          </a:prstGeom>
        </p:spPr>
      </p:pic>
      <p:sp>
        <p:nvSpPr>
          <p:cNvPr id="122" name="object 5">
            <a:extLst>
              <a:ext uri="{FF2B5EF4-FFF2-40B4-BE49-F238E27FC236}">
                <a16:creationId xmlns:a16="http://schemas.microsoft.com/office/drawing/2014/main" id="{9E7CAD71-A0BC-4D5E-BD46-C681D1618714}"/>
              </a:ext>
            </a:extLst>
          </p:cNvPr>
          <p:cNvSpPr/>
          <p:nvPr/>
        </p:nvSpPr>
        <p:spPr>
          <a:xfrm>
            <a:off x="4556" y="7622753"/>
            <a:ext cx="2706894" cy="235143"/>
          </a:xfrm>
          <a:custGeom>
            <a:avLst/>
            <a:gdLst/>
            <a:ahLst/>
            <a:cxnLst/>
            <a:rect l="l" t="t" r="r" b="b"/>
            <a:pathLst>
              <a:path w="3168015" h="201295">
                <a:moveTo>
                  <a:pt x="3167456" y="0"/>
                </a:moveTo>
                <a:lnTo>
                  <a:pt x="0" y="0"/>
                </a:lnTo>
                <a:lnTo>
                  <a:pt x="0" y="201282"/>
                </a:lnTo>
                <a:lnTo>
                  <a:pt x="3167456" y="201282"/>
                </a:lnTo>
                <a:lnTo>
                  <a:pt x="3167456" y="0"/>
                </a:lnTo>
                <a:close/>
              </a:path>
            </a:pathLst>
          </a:custGeom>
          <a:solidFill>
            <a:srgbClr val="F2644A"/>
          </a:solidFill>
        </p:spPr>
        <p:txBody>
          <a:bodyPr wrap="square" lIns="0" tIns="0" rIns="0" bIns="0" rtlCol="0"/>
          <a:lstStyle/>
          <a:p>
            <a:endParaRPr lang="it-IT"/>
          </a:p>
        </p:txBody>
      </p:sp>
      <p:sp>
        <p:nvSpPr>
          <p:cNvPr id="123" name="object 45">
            <a:extLst>
              <a:ext uri="{FF2B5EF4-FFF2-40B4-BE49-F238E27FC236}">
                <a16:creationId xmlns:a16="http://schemas.microsoft.com/office/drawing/2014/main" id="{70B4E2ED-0207-4439-954A-A89506CF72C3}"/>
              </a:ext>
            </a:extLst>
          </p:cNvPr>
          <p:cNvSpPr txBox="1"/>
          <p:nvPr/>
        </p:nvSpPr>
        <p:spPr>
          <a:xfrm>
            <a:off x="419722" y="7626875"/>
            <a:ext cx="2401154" cy="212879"/>
          </a:xfrm>
          <a:prstGeom prst="rect">
            <a:avLst/>
          </a:prstGeom>
        </p:spPr>
        <p:txBody>
          <a:bodyPr vert="horz" wrap="square" lIns="0" tIns="12700" rIns="0" bIns="0" rtlCol="0">
            <a:spAutoFit/>
          </a:bodyPr>
          <a:lstStyle/>
          <a:p>
            <a:pPr marL="12700" algn="l" rtl="0">
              <a:lnSpc>
                <a:spcPct val="100000"/>
              </a:lnSpc>
              <a:spcBef>
                <a:spcPts val="100"/>
              </a:spcBef>
            </a:pPr>
            <a:r>
              <a:rPr lang="it-IT" sz="1300" spc="-5" dirty="0">
                <a:solidFill>
                  <a:srgbClr val="FFFFFF"/>
                </a:solidFill>
                <a:latin typeface="Arial" panose="020B0604020202020204" pitchFamily="34" charset="0"/>
                <a:cs typeface="Arial" panose="020B0604020202020204" pitchFamily="34" charset="0"/>
              </a:rPr>
              <a:t>PLENISFER INVESTMENTS</a:t>
            </a:r>
          </a:p>
        </p:txBody>
      </p:sp>
      <p:sp>
        <p:nvSpPr>
          <p:cNvPr id="66" name="Rectangle 65">
            <a:extLst>
              <a:ext uri="{FF2B5EF4-FFF2-40B4-BE49-F238E27FC236}">
                <a16:creationId xmlns:a16="http://schemas.microsoft.com/office/drawing/2014/main" id="{5ED981DC-D732-4439-9789-842B2A348051}"/>
              </a:ext>
            </a:extLst>
          </p:cNvPr>
          <p:cNvSpPr/>
          <p:nvPr/>
        </p:nvSpPr>
        <p:spPr>
          <a:xfrm>
            <a:off x="86747" y="7861300"/>
            <a:ext cx="3333267" cy="1635576"/>
          </a:xfrm>
          <a:prstGeom prst="rect">
            <a:avLst/>
          </a:prstGeom>
          <a:solidFill>
            <a:schemeClr val="bg1"/>
          </a:solidFill>
        </p:spPr>
        <p:txBody>
          <a:bodyPr wrap="square">
            <a:spAutoFit/>
          </a:bodyPr>
          <a:lstStyle/>
          <a:p>
            <a:pPr marL="171450" lvl="0" indent="-171450" algn="just">
              <a:lnSpc>
                <a:spcPct val="107000"/>
              </a:lnSpc>
              <a:buClr>
                <a:srgbClr val="C00000"/>
              </a:buClr>
              <a:buFont typeface="Wingdings" panose="05000000000000000000" pitchFamily="2" charset="2"/>
              <a:buChar char="§"/>
            </a:pPr>
            <a:r>
              <a:rPr lang="it-IT" sz="1050" dirty="0">
                <a:solidFill>
                  <a:schemeClr val="tx1">
                    <a:lumMod val="65000"/>
                    <a:lumOff val="35000"/>
                  </a:schemeClr>
                </a:solidFill>
                <a:latin typeface="Arial" panose="020B0604020202020204" pitchFamily="34" charset="0"/>
                <a:cs typeface="Arial" panose="020B0604020202020204" pitchFamily="34" charset="0"/>
              </a:rPr>
              <a:t>Plenisfer Investments, parte della piattaforma multi-boutique di Generali Investments, </a:t>
            </a: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è una società di gestione dedicata al conseguimento di obiettivi.</a:t>
            </a:r>
          </a:p>
          <a:p>
            <a:pPr marL="171450" marR="0" lvl="0" indent="-171450" algn="just" rtl="0">
              <a:lnSpc>
                <a:spcPct val="107000"/>
              </a:lnSpc>
              <a:spcBef>
                <a:spcPts val="0"/>
              </a:spcBef>
              <a:spcAft>
                <a:spcPts val="0"/>
              </a:spcAft>
              <a:buClr>
                <a:srgbClr val="C00000"/>
              </a:buClr>
              <a:buFont typeface="Wingdings" panose="05000000000000000000" pitchFamily="2" charset="2"/>
              <a:buChar char="§"/>
            </a:pP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Creata a maggio del 2019 da 4 soci fondatori con più di 30 anni di esperienza nell'investimento e nella gestione di asset globali, in collaborazione con il Gruppo Generali.</a:t>
            </a:r>
          </a:p>
          <a:p>
            <a:pPr marL="171450" marR="0" lvl="0" indent="-171450" algn="just" rtl="0">
              <a:lnSpc>
                <a:spcPct val="107000"/>
              </a:lnSpc>
              <a:spcBef>
                <a:spcPts val="0"/>
              </a:spcBef>
              <a:spcAft>
                <a:spcPts val="0"/>
              </a:spcAft>
              <a:buClr>
                <a:srgbClr val="C00000"/>
              </a:buClr>
              <a:buFont typeface="Wingdings" panose="05000000000000000000" pitchFamily="2" charset="2"/>
              <a:buChar char="§"/>
            </a:pP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Ha sede a Milano, con uffici a Londra e Dublino.</a:t>
            </a:r>
          </a:p>
        </p:txBody>
      </p:sp>
      <p:grpSp>
        <p:nvGrpSpPr>
          <p:cNvPr id="17" name="Group 16">
            <a:extLst>
              <a:ext uri="{FF2B5EF4-FFF2-40B4-BE49-F238E27FC236}">
                <a16:creationId xmlns:a16="http://schemas.microsoft.com/office/drawing/2014/main" id="{14A7C9B8-8A9D-4DA7-9CBF-4C7D7E30BDD6}"/>
              </a:ext>
            </a:extLst>
          </p:cNvPr>
          <p:cNvGrpSpPr/>
          <p:nvPr/>
        </p:nvGrpSpPr>
        <p:grpSpPr>
          <a:xfrm>
            <a:off x="3702050" y="6265925"/>
            <a:ext cx="1342784" cy="2956702"/>
            <a:chOff x="9188450" y="6021364"/>
            <a:chExt cx="1342784" cy="2956702"/>
          </a:xfrm>
        </p:grpSpPr>
        <p:grpSp>
          <p:nvGrpSpPr>
            <p:cNvPr id="10" name="Group 9">
              <a:extLst>
                <a:ext uri="{FF2B5EF4-FFF2-40B4-BE49-F238E27FC236}">
                  <a16:creationId xmlns:a16="http://schemas.microsoft.com/office/drawing/2014/main" id="{E83FC0ED-83B3-482A-A63A-6C3B02863621}"/>
                </a:ext>
              </a:extLst>
            </p:cNvPr>
            <p:cNvGrpSpPr/>
            <p:nvPr/>
          </p:nvGrpSpPr>
          <p:grpSpPr>
            <a:xfrm>
              <a:off x="9256336" y="6021364"/>
              <a:ext cx="1227316" cy="788145"/>
              <a:chOff x="9256336" y="6021364"/>
              <a:chExt cx="1227316" cy="788145"/>
            </a:xfrm>
          </p:grpSpPr>
          <p:grpSp>
            <p:nvGrpSpPr>
              <p:cNvPr id="73" name="Group 72">
                <a:extLst>
                  <a:ext uri="{FF2B5EF4-FFF2-40B4-BE49-F238E27FC236}">
                    <a16:creationId xmlns:a16="http://schemas.microsoft.com/office/drawing/2014/main" id="{D287908D-A754-4DE2-9615-7C9D8B4B2FD0}"/>
                  </a:ext>
                </a:extLst>
              </p:cNvPr>
              <p:cNvGrpSpPr/>
              <p:nvPr/>
            </p:nvGrpSpPr>
            <p:grpSpPr>
              <a:xfrm rot="5400000">
                <a:off x="9475922" y="5814310"/>
                <a:ext cx="788145" cy="1202254"/>
                <a:chOff x="1599310" y="2304076"/>
                <a:chExt cx="1280913" cy="1600200"/>
              </a:xfrm>
              <a:solidFill>
                <a:srgbClr val="A1D0B4"/>
              </a:solidFill>
            </p:grpSpPr>
            <p:sp>
              <p:nvSpPr>
                <p:cNvPr id="74" name="Rectangle 73">
                  <a:extLst>
                    <a:ext uri="{FF2B5EF4-FFF2-40B4-BE49-F238E27FC236}">
                      <a16:creationId xmlns:a16="http://schemas.microsoft.com/office/drawing/2014/main" id="{72B16825-6FAD-4096-8CFD-49446A79C0CA}"/>
                    </a:ext>
                  </a:extLst>
                </p:cNvPr>
                <p:cNvSpPr>
                  <a:spLocks/>
                </p:cNvSpPr>
                <p:nvPr/>
              </p:nvSpPr>
              <p:spPr bwMode="gray">
                <a:xfrm rot="5400000" flipV="1">
                  <a:off x="1353941" y="2549445"/>
                  <a:ext cx="1600200" cy="1109462"/>
                </a:xfrm>
                <a:prstGeom prst="rect">
                  <a:avLst/>
                </a:prstGeom>
                <a:solidFill>
                  <a:srgbClr val="F2644A"/>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a:ln>
                      <a:noFill/>
                    </a:ln>
                    <a:solidFill>
                      <a:prstClr val="black"/>
                    </a:solidFill>
                    <a:effectLst/>
                    <a:uLnTx/>
                    <a:uFillTx/>
                    <a:latin typeface="Arial Regular"/>
                  </a:endParaRPr>
                </a:p>
              </p:txBody>
            </p:sp>
            <p:grpSp>
              <p:nvGrpSpPr>
                <p:cNvPr id="75" name="Group 43">
                  <a:extLst>
                    <a:ext uri="{FF2B5EF4-FFF2-40B4-BE49-F238E27FC236}">
                      <a16:creationId xmlns:a16="http://schemas.microsoft.com/office/drawing/2014/main" id="{4F6090F5-D72D-4ABD-8A82-EE33F4C510DE}"/>
                    </a:ext>
                  </a:extLst>
                </p:cNvPr>
                <p:cNvGrpSpPr>
                  <a:grpSpLocks/>
                </p:cNvGrpSpPr>
                <p:nvPr/>
              </p:nvGrpSpPr>
              <p:grpSpPr bwMode="gray">
                <a:xfrm>
                  <a:off x="2445677" y="2908685"/>
                  <a:ext cx="434546" cy="434542"/>
                  <a:chOff x="618873" y="1239440"/>
                  <a:chExt cx="650476" cy="650470"/>
                </a:xfrm>
                <a:grpFill/>
              </p:grpSpPr>
              <p:sp>
                <p:nvSpPr>
                  <p:cNvPr id="76" name="Oval 75">
                    <a:extLst>
                      <a:ext uri="{FF2B5EF4-FFF2-40B4-BE49-F238E27FC236}">
                        <a16:creationId xmlns:a16="http://schemas.microsoft.com/office/drawing/2014/main" id="{921B09CD-F5AD-419A-98FB-2E5D44B764FD}"/>
                      </a:ext>
                    </a:extLst>
                  </p:cNvPr>
                  <p:cNvSpPr>
                    <a:spLocks/>
                  </p:cNvSpPr>
                  <p:nvPr/>
                </p:nvSpPr>
                <p:spPr bwMode="gray">
                  <a:xfrm>
                    <a:off x="618873" y="1239440"/>
                    <a:ext cx="650476" cy="650470"/>
                  </a:xfrm>
                  <a:prstGeom prst="ellipse">
                    <a:avLst/>
                  </a:prstGeom>
                  <a:solidFill>
                    <a:srgbClr val="F2644A"/>
                  </a:solidFill>
                  <a:ln w="762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a:ln>
                        <a:noFill/>
                      </a:ln>
                      <a:solidFill>
                        <a:srgbClr val="C21C1D"/>
                      </a:solidFill>
                      <a:effectLst/>
                      <a:uLnTx/>
                      <a:uFillTx/>
                      <a:latin typeface="Arial Regular"/>
                      <a:cs typeface="+mn-cs"/>
                    </a:endParaRPr>
                  </a:p>
                </p:txBody>
              </p:sp>
              <p:sp>
                <p:nvSpPr>
                  <p:cNvPr id="77" name="Freeform 38">
                    <a:extLst>
                      <a:ext uri="{FF2B5EF4-FFF2-40B4-BE49-F238E27FC236}">
                        <a16:creationId xmlns:a16="http://schemas.microsoft.com/office/drawing/2014/main" id="{FD838B7E-1544-408F-9724-366CA5FEF0DA}"/>
                      </a:ext>
                    </a:extLst>
                  </p:cNvPr>
                  <p:cNvSpPr>
                    <a:spLocks/>
                  </p:cNvSpPr>
                  <p:nvPr/>
                </p:nvSpPr>
                <p:spPr bwMode="gray">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a:ln>
                        <a:noFill/>
                      </a:ln>
                      <a:solidFill>
                        <a:prstClr val="black"/>
                      </a:solidFill>
                      <a:effectLst/>
                      <a:uLnTx/>
                      <a:uFillTx/>
                      <a:latin typeface="Arial Regular"/>
                    </a:endParaRPr>
                  </a:p>
                </p:txBody>
              </p:sp>
            </p:grpSp>
          </p:grpSp>
          <p:sp>
            <p:nvSpPr>
              <p:cNvPr id="95" name="TextBox 94">
                <a:extLst>
                  <a:ext uri="{FF2B5EF4-FFF2-40B4-BE49-F238E27FC236}">
                    <a16:creationId xmlns:a16="http://schemas.microsoft.com/office/drawing/2014/main" id="{F7B29834-4050-442F-8F96-8ADB3D8343DE}"/>
                  </a:ext>
                </a:extLst>
              </p:cNvPr>
              <p:cNvSpPr txBox="1"/>
              <p:nvPr/>
            </p:nvSpPr>
            <p:spPr>
              <a:xfrm>
                <a:off x="9256336" y="6025324"/>
                <a:ext cx="1227316" cy="577081"/>
              </a:xfrm>
              <a:prstGeom prst="rect">
                <a:avLst/>
              </a:prstGeom>
              <a:noFill/>
            </p:spPr>
            <p:txBody>
              <a:bodyPr wrap="square" rtlCol="0">
                <a:spAutoFit/>
              </a:bodyPr>
              <a:lstStyle/>
              <a:p>
                <a:pPr algn="ctr" defTabSz="685800" rtl="0"/>
                <a:r>
                  <a:rPr lang="it-IT" sz="1050" b="0" i="0" u="none" baseline="0" dirty="0">
                    <a:solidFill>
                      <a:prstClr val="white"/>
                    </a:solidFill>
                    <a:latin typeface="Arial Regular"/>
                  </a:rPr>
                  <a:t>Processo che mira a generare performance</a:t>
                </a:r>
              </a:p>
            </p:txBody>
          </p:sp>
        </p:grpSp>
        <p:grpSp>
          <p:nvGrpSpPr>
            <p:cNvPr id="13" name="Group 12">
              <a:extLst>
                <a:ext uri="{FF2B5EF4-FFF2-40B4-BE49-F238E27FC236}">
                  <a16:creationId xmlns:a16="http://schemas.microsoft.com/office/drawing/2014/main" id="{909F2A7C-DC83-4764-8104-F18252FFC3D6}"/>
                </a:ext>
              </a:extLst>
            </p:cNvPr>
            <p:cNvGrpSpPr/>
            <p:nvPr/>
          </p:nvGrpSpPr>
          <p:grpSpPr>
            <a:xfrm>
              <a:off x="9189317" y="6849328"/>
              <a:ext cx="1322480" cy="682653"/>
              <a:chOff x="9271836" y="7331046"/>
              <a:chExt cx="1322480" cy="682653"/>
            </a:xfrm>
          </p:grpSpPr>
          <p:grpSp>
            <p:nvGrpSpPr>
              <p:cNvPr id="78" name="Group 77">
                <a:extLst>
                  <a:ext uri="{FF2B5EF4-FFF2-40B4-BE49-F238E27FC236}">
                    <a16:creationId xmlns:a16="http://schemas.microsoft.com/office/drawing/2014/main" id="{97F83540-7EEB-47EC-96A7-9B6A1C0335DA}"/>
                  </a:ext>
                </a:extLst>
              </p:cNvPr>
              <p:cNvGrpSpPr/>
              <p:nvPr/>
            </p:nvGrpSpPr>
            <p:grpSpPr>
              <a:xfrm rot="5400000">
                <a:off x="9591750" y="7071246"/>
                <a:ext cx="682653" cy="1202254"/>
                <a:chOff x="1755119" y="2304076"/>
                <a:chExt cx="1125104" cy="1600200"/>
              </a:xfrm>
              <a:solidFill>
                <a:srgbClr val="014F4F"/>
              </a:solidFill>
            </p:grpSpPr>
            <p:sp>
              <p:nvSpPr>
                <p:cNvPr id="79" name="Rectangle 78">
                  <a:extLst>
                    <a:ext uri="{FF2B5EF4-FFF2-40B4-BE49-F238E27FC236}">
                      <a16:creationId xmlns:a16="http://schemas.microsoft.com/office/drawing/2014/main" id="{9B11B8CA-0F70-4610-8221-164F53D13EC9}"/>
                    </a:ext>
                  </a:extLst>
                </p:cNvPr>
                <p:cNvSpPr>
                  <a:spLocks/>
                </p:cNvSpPr>
                <p:nvPr/>
              </p:nvSpPr>
              <p:spPr bwMode="gray">
                <a:xfrm rot="5400000" flipV="1">
                  <a:off x="1431846" y="2627349"/>
                  <a:ext cx="1600200" cy="953653"/>
                </a:xfrm>
                <a:prstGeom prst="rect">
                  <a:avLst/>
                </a:prstGeom>
                <a:solidFill>
                  <a:srgbClr val="851613"/>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a:ln>
                      <a:noFill/>
                    </a:ln>
                    <a:solidFill>
                      <a:prstClr val="black"/>
                    </a:solidFill>
                    <a:effectLst/>
                    <a:uLnTx/>
                    <a:uFillTx/>
                    <a:latin typeface="Arial Regular"/>
                  </a:endParaRPr>
                </a:p>
              </p:txBody>
            </p:sp>
            <p:grpSp>
              <p:nvGrpSpPr>
                <p:cNvPr id="80" name="Group 43">
                  <a:extLst>
                    <a:ext uri="{FF2B5EF4-FFF2-40B4-BE49-F238E27FC236}">
                      <a16:creationId xmlns:a16="http://schemas.microsoft.com/office/drawing/2014/main" id="{1E9F6CF7-55AE-4D45-B177-D939D2FE002B}"/>
                    </a:ext>
                  </a:extLst>
                </p:cNvPr>
                <p:cNvGrpSpPr>
                  <a:grpSpLocks/>
                </p:cNvGrpSpPr>
                <p:nvPr/>
              </p:nvGrpSpPr>
              <p:grpSpPr bwMode="gray">
                <a:xfrm>
                  <a:off x="2445677" y="2908685"/>
                  <a:ext cx="434546" cy="434542"/>
                  <a:chOff x="618873" y="1239440"/>
                  <a:chExt cx="650476" cy="650470"/>
                </a:xfrm>
                <a:grpFill/>
              </p:grpSpPr>
              <p:sp>
                <p:nvSpPr>
                  <p:cNvPr id="82" name="Oval 81">
                    <a:extLst>
                      <a:ext uri="{FF2B5EF4-FFF2-40B4-BE49-F238E27FC236}">
                        <a16:creationId xmlns:a16="http://schemas.microsoft.com/office/drawing/2014/main" id="{03186F80-06EB-45E2-8C06-E5D63726A094}"/>
                      </a:ext>
                    </a:extLst>
                  </p:cNvPr>
                  <p:cNvSpPr>
                    <a:spLocks/>
                  </p:cNvSpPr>
                  <p:nvPr/>
                </p:nvSpPr>
                <p:spPr bwMode="gray">
                  <a:xfrm>
                    <a:off x="618873" y="1239440"/>
                    <a:ext cx="650476" cy="650470"/>
                  </a:xfrm>
                  <a:prstGeom prst="ellipse">
                    <a:avLst/>
                  </a:prstGeom>
                  <a:solidFill>
                    <a:srgbClr val="851613"/>
                  </a:solidFill>
                  <a:ln w="762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a:ln>
                        <a:noFill/>
                      </a:ln>
                      <a:solidFill>
                        <a:srgbClr val="C21C1D"/>
                      </a:solidFill>
                      <a:effectLst/>
                      <a:uLnTx/>
                      <a:uFillTx/>
                      <a:latin typeface="Arial Regular"/>
                      <a:cs typeface="+mn-cs"/>
                    </a:endParaRPr>
                  </a:p>
                </p:txBody>
              </p:sp>
              <p:sp>
                <p:nvSpPr>
                  <p:cNvPr id="84" name="Freeform 38">
                    <a:extLst>
                      <a:ext uri="{FF2B5EF4-FFF2-40B4-BE49-F238E27FC236}">
                        <a16:creationId xmlns:a16="http://schemas.microsoft.com/office/drawing/2014/main" id="{D4489411-8412-4A8A-BA88-59E8340164E5}"/>
                      </a:ext>
                    </a:extLst>
                  </p:cNvPr>
                  <p:cNvSpPr>
                    <a:spLocks/>
                  </p:cNvSpPr>
                  <p:nvPr/>
                </p:nvSpPr>
                <p:spPr bwMode="gray">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a:ln>
                        <a:noFill/>
                      </a:ln>
                      <a:solidFill>
                        <a:prstClr val="black"/>
                      </a:solidFill>
                      <a:effectLst/>
                      <a:uLnTx/>
                      <a:uFillTx/>
                      <a:latin typeface="Arial Regular"/>
                    </a:endParaRPr>
                  </a:p>
                </p:txBody>
              </p:sp>
            </p:grpSp>
          </p:grpSp>
          <p:sp>
            <p:nvSpPr>
              <p:cNvPr id="96" name="TextBox 95">
                <a:extLst>
                  <a:ext uri="{FF2B5EF4-FFF2-40B4-BE49-F238E27FC236}">
                    <a16:creationId xmlns:a16="http://schemas.microsoft.com/office/drawing/2014/main" id="{455F3A68-137A-4D2F-9599-151C4A0103F8}"/>
                  </a:ext>
                </a:extLst>
              </p:cNvPr>
              <p:cNvSpPr txBox="1"/>
              <p:nvPr/>
            </p:nvSpPr>
            <p:spPr>
              <a:xfrm>
                <a:off x="9271836" y="7358049"/>
                <a:ext cx="1322480" cy="415498"/>
              </a:xfrm>
              <a:prstGeom prst="rect">
                <a:avLst/>
              </a:prstGeom>
              <a:noFill/>
            </p:spPr>
            <p:txBody>
              <a:bodyPr wrap="square" rtlCol="0">
                <a:spAutoFit/>
              </a:bodyPr>
              <a:lstStyle/>
              <a:p>
                <a:pPr algn="ctr" defTabSz="685800" rtl="0"/>
                <a:r>
                  <a:rPr lang="it-IT" sz="1050" b="0" i="0" u="none" baseline="0" dirty="0">
                    <a:solidFill>
                      <a:prstClr val="white"/>
                    </a:solidFill>
                    <a:latin typeface="Arial Regular"/>
                  </a:rPr>
                  <a:t>Asset </a:t>
                </a:r>
                <a:br>
                  <a:rPr lang="it-IT" sz="1050" b="0" i="0" u="none" baseline="0" dirty="0">
                    <a:solidFill>
                      <a:prstClr val="white"/>
                    </a:solidFill>
                    <a:latin typeface="Arial Regular"/>
                  </a:rPr>
                </a:br>
                <a:r>
                  <a:rPr lang="it-IT" sz="1050" b="0" i="0" u="none" baseline="0" dirty="0">
                    <a:solidFill>
                      <a:prstClr val="white"/>
                    </a:solidFill>
                    <a:latin typeface="Arial Regular"/>
                  </a:rPr>
                  <a:t>non correlati</a:t>
                </a:r>
              </a:p>
            </p:txBody>
          </p:sp>
        </p:grpSp>
        <p:grpSp>
          <p:nvGrpSpPr>
            <p:cNvPr id="15" name="Group 14">
              <a:extLst>
                <a:ext uri="{FF2B5EF4-FFF2-40B4-BE49-F238E27FC236}">
                  <a16:creationId xmlns:a16="http://schemas.microsoft.com/office/drawing/2014/main" id="{A8484AA4-1E77-4563-AF40-AEFF2B157467}"/>
                </a:ext>
              </a:extLst>
            </p:cNvPr>
            <p:cNvGrpSpPr/>
            <p:nvPr/>
          </p:nvGrpSpPr>
          <p:grpSpPr>
            <a:xfrm>
              <a:off x="9188450" y="7571800"/>
              <a:ext cx="1322480" cy="789366"/>
              <a:chOff x="9161172" y="8130680"/>
              <a:chExt cx="1322480" cy="789366"/>
            </a:xfrm>
          </p:grpSpPr>
          <p:grpSp>
            <p:nvGrpSpPr>
              <p:cNvPr id="86" name="Group 85">
                <a:extLst>
                  <a:ext uri="{FF2B5EF4-FFF2-40B4-BE49-F238E27FC236}">
                    <a16:creationId xmlns:a16="http://schemas.microsoft.com/office/drawing/2014/main" id="{102FD58D-CFB8-4A54-9767-1EB05C824FE4}"/>
                  </a:ext>
                </a:extLst>
              </p:cNvPr>
              <p:cNvGrpSpPr/>
              <p:nvPr/>
            </p:nvGrpSpPr>
            <p:grpSpPr>
              <a:xfrm rot="5400000">
                <a:off x="9434825" y="7931332"/>
                <a:ext cx="775174" cy="1202254"/>
                <a:chOff x="1755119" y="2304076"/>
                <a:chExt cx="1125104" cy="1600200"/>
              </a:xfrm>
              <a:solidFill>
                <a:srgbClr val="A1D0B4"/>
              </a:solidFill>
            </p:grpSpPr>
            <p:sp>
              <p:nvSpPr>
                <p:cNvPr id="87" name="Rectangle 86">
                  <a:extLst>
                    <a:ext uri="{FF2B5EF4-FFF2-40B4-BE49-F238E27FC236}">
                      <a16:creationId xmlns:a16="http://schemas.microsoft.com/office/drawing/2014/main" id="{ACABF3D5-87C2-4EC5-9E31-A0F8F426BDDF}"/>
                    </a:ext>
                  </a:extLst>
                </p:cNvPr>
                <p:cNvSpPr>
                  <a:spLocks/>
                </p:cNvSpPr>
                <p:nvPr/>
              </p:nvSpPr>
              <p:spPr bwMode="gray">
                <a:xfrm rot="5400000" flipV="1">
                  <a:off x="1431846" y="2627349"/>
                  <a:ext cx="1600200" cy="953653"/>
                </a:xfrm>
                <a:prstGeom prst="rect">
                  <a:avLst/>
                </a:prstGeom>
                <a:solidFill>
                  <a:srgbClr val="C00000"/>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a:ln>
                      <a:noFill/>
                    </a:ln>
                    <a:solidFill>
                      <a:prstClr val="black"/>
                    </a:solidFill>
                    <a:effectLst/>
                    <a:uLnTx/>
                    <a:uFillTx/>
                    <a:latin typeface="Arial Regular"/>
                  </a:endParaRPr>
                </a:p>
              </p:txBody>
            </p:sp>
            <p:grpSp>
              <p:nvGrpSpPr>
                <p:cNvPr id="88" name="Group 43">
                  <a:extLst>
                    <a:ext uri="{FF2B5EF4-FFF2-40B4-BE49-F238E27FC236}">
                      <a16:creationId xmlns:a16="http://schemas.microsoft.com/office/drawing/2014/main" id="{D2FD335E-7B9A-4F42-A1FB-57D4257E5876}"/>
                    </a:ext>
                  </a:extLst>
                </p:cNvPr>
                <p:cNvGrpSpPr>
                  <a:grpSpLocks/>
                </p:cNvGrpSpPr>
                <p:nvPr/>
              </p:nvGrpSpPr>
              <p:grpSpPr bwMode="gray">
                <a:xfrm>
                  <a:off x="2445677" y="2908685"/>
                  <a:ext cx="434546" cy="434542"/>
                  <a:chOff x="618873" y="1239440"/>
                  <a:chExt cx="650476" cy="650470"/>
                </a:xfrm>
                <a:grpFill/>
              </p:grpSpPr>
              <p:sp>
                <p:nvSpPr>
                  <p:cNvPr id="89" name="Oval 88">
                    <a:extLst>
                      <a:ext uri="{FF2B5EF4-FFF2-40B4-BE49-F238E27FC236}">
                        <a16:creationId xmlns:a16="http://schemas.microsoft.com/office/drawing/2014/main" id="{5DEB8FC3-2530-4BA4-8CB7-26DC2791A949}"/>
                      </a:ext>
                    </a:extLst>
                  </p:cNvPr>
                  <p:cNvSpPr>
                    <a:spLocks/>
                  </p:cNvSpPr>
                  <p:nvPr/>
                </p:nvSpPr>
                <p:spPr bwMode="gray">
                  <a:xfrm>
                    <a:off x="618873" y="1239440"/>
                    <a:ext cx="650476" cy="650470"/>
                  </a:xfrm>
                  <a:prstGeom prst="ellipse">
                    <a:avLst/>
                  </a:prstGeom>
                  <a:solidFill>
                    <a:srgbClr val="C00000"/>
                  </a:solidFill>
                  <a:ln w="762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it-IT" sz="1400" b="1" i="0" u="none" strike="noStrike" kern="0" cap="none" spc="0" normalizeH="0" baseline="0">
                      <a:ln>
                        <a:noFill/>
                      </a:ln>
                      <a:solidFill>
                        <a:srgbClr val="C21C1D"/>
                      </a:solidFill>
                      <a:effectLst/>
                      <a:uLnTx/>
                      <a:uFillTx/>
                      <a:latin typeface="Arial Regular"/>
                      <a:cs typeface="+mn-cs"/>
                    </a:endParaRPr>
                  </a:p>
                </p:txBody>
              </p:sp>
              <p:sp>
                <p:nvSpPr>
                  <p:cNvPr id="90" name="Freeform 38">
                    <a:extLst>
                      <a:ext uri="{FF2B5EF4-FFF2-40B4-BE49-F238E27FC236}">
                        <a16:creationId xmlns:a16="http://schemas.microsoft.com/office/drawing/2014/main" id="{3B4983CC-385D-429D-9181-0C58B7DA895D}"/>
                      </a:ext>
                    </a:extLst>
                  </p:cNvPr>
                  <p:cNvSpPr>
                    <a:spLocks/>
                  </p:cNvSpPr>
                  <p:nvPr/>
                </p:nvSpPr>
                <p:spPr bwMode="gray">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t-IT" sz="1200" b="0" i="0" u="none" strike="noStrike" kern="0" cap="none" spc="0" normalizeH="0" baseline="0">
                      <a:ln>
                        <a:noFill/>
                      </a:ln>
                      <a:solidFill>
                        <a:prstClr val="black"/>
                      </a:solidFill>
                      <a:effectLst/>
                      <a:uLnTx/>
                      <a:uFillTx/>
                      <a:latin typeface="Arial Regular"/>
                    </a:endParaRPr>
                  </a:p>
                </p:txBody>
              </p:sp>
            </p:grpSp>
          </p:grpSp>
          <p:sp>
            <p:nvSpPr>
              <p:cNvPr id="100" name="TextBox 99">
                <a:extLst>
                  <a:ext uri="{FF2B5EF4-FFF2-40B4-BE49-F238E27FC236}">
                    <a16:creationId xmlns:a16="http://schemas.microsoft.com/office/drawing/2014/main" id="{4EF0AE36-5E46-462C-8BDA-ABBC41E26052}"/>
                  </a:ext>
                </a:extLst>
              </p:cNvPr>
              <p:cNvSpPr txBox="1"/>
              <p:nvPr/>
            </p:nvSpPr>
            <p:spPr>
              <a:xfrm>
                <a:off x="9161172" y="8130680"/>
                <a:ext cx="1322480" cy="577081"/>
              </a:xfrm>
              <a:prstGeom prst="rect">
                <a:avLst/>
              </a:prstGeom>
              <a:noFill/>
            </p:spPr>
            <p:txBody>
              <a:bodyPr wrap="square" rtlCol="0">
                <a:spAutoFit/>
              </a:bodyPr>
              <a:lstStyle/>
              <a:p>
                <a:pPr algn="ctr" defTabSz="685800" rtl="0"/>
                <a:r>
                  <a:rPr lang="it-IT" sz="1050" b="0" i="0" u="none" baseline="0" dirty="0">
                    <a:solidFill>
                      <a:prstClr val="white"/>
                    </a:solidFill>
                    <a:latin typeface="Arial Regular"/>
                  </a:rPr>
                  <a:t>Investimento high convinction che mira al risultato</a:t>
                </a:r>
              </a:p>
            </p:txBody>
          </p:sp>
        </p:grpSp>
        <p:sp>
          <p:nvSpPr>
            <p:cNvPr id="101" name="TextBox 100">
              <a:extLst>
                <a:ext uri="{FF2B5EF4-FFF2-40B4-BE49-F238E27FC236}">
                  <a16:creationId xmlns:a16="http://schemas.microsoft.com/office/drawing/2014/main" id="{BA46FB0A-0675-496A-96D8-FDD9E5D7DD2B}"/>
                </a:ext>
              </a:extLst>
            </p:cNvPr>
            <p:cNvSpPr txBox="1"/>
            <p:nvPr/>
          </p:nvSpPr>
          <p:spPr>
            <a:xfrm>
              <a:off x="9208754" y="8400985"/>
              <a:ext cx="1322480" cy="577081"/>
            </a:xfrm>
            <a:prstGeom prst="rect">
              <a:avLst/>
            </a:prstGeom>
            <a:solidFill>
              <a:srgbClr val="888F92"/>
            </a:solidFill>
          </p:spPr>
          <p:txBody>
            <a:bodyPr wrap="square" rtlCol="0">
              <a:spAutoFit/>
            </a:bodyPr>
            <a:lstStyle/>
            <a:p>
              <a:pPr algn="ctr" defTabSz="685800" rtl="0"/>
              <a:r>
                <a:rPr lang="it-IT" sz="1050" b="0" i="0" u="none" baseline="0" dirty="0">
                  <a:solidFill>
                    <a:prstClr val="white"/>
                  </a:solidFill>
                  <a:latin typeface="Arial Regular"/>
                </a:rPr>
                <a:t>Analisi macro/micro integrata</a:t>
              </a:r>
            </a:p>
          </p:txBody>
        </p:sp>
      </p:grpSp>
      <p:sp>
        <p:nvSpPr>
          <p:cNvPr id="102" name="Rectangle 101">
            <a:extLst>
              <a:ext uri="{FF2B5EF4-FFF2-40B4-BE49-F238E27FC236}">
                <a16:creationId xmlns:a16="http://schemas.microsoft.com/office/drawing/2014/main" id="{14F64087-DC72-4A36-8AEB-2CB63BF627DB}"/>
              </a:ext>
            </a:extLst>
          </p:cNvPr>
          <p:cNvSpPr/>
          <p:nvPr/>
        </p:nvSpPr>
        <p:spPr>
          <a:xfrm rot="16200000">
            <a:off x="1930442" y="7667505"/>
            <a:ext cx="3303924" cy="206154"/>
          </a:xfrm>
          <a:prstGeom prst="rect">
            <a:avLst/>
          </a:prstGeom>
          <a:solidFill>
            <a:schemeClr val="bg1">
              <a:lumMod val="95000"/>
            </a:schemeClr>
          </a:solidFill>
        </p:spPr>
        <p:txBody>
          <a:bodyPr wrap="square" lIns="0" tIns="108000" rIns="0" bIns="108000" anchor="ctr">
            <a:noAutofit/>
          </a:bodyPr>
          <a:lstStyle/>
          <a:p>
            <a:pPr algn="ctr" rtl="0">
              <a:defRPr/>
            </a:pP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APPROCCIO DI INVESTIMENTO "NEW ACTIVE"</a:t>
            </a:r>
          </a:p>
        </p:txBody>
      </p:sp>
      <p:sp>
        <p:nvSpPr>
          <p:cNvPr id="104" name="object 4">
            <a:extLst>
              <a:ext uri="{FF2B5EF4-FFF2-40B4-BE49-F238E27FC236}">
                <a16:creationId xmlns:a16="http://schemas.microsoft.com/office/drawing/2014/main" id="{1934DB27-C429-417F-851D-837B953E1726}"/>
              </a:ext>
            </a:extLst>
          </p:cNvPr>
          <p:cNvSpPr/>
          <p:nvPr/>
        </p:nvSpPr>
        <p:spPr>
          <a:xfrm>
            <a:off x="-31750" y="5768524"/>
            <a:ext cx="3937425" cy="235143"/>
          </a:xfrm>
          <a:custGeom>
            <a:avLst/>
            <a:gdLst/>
            <a:ahLst/>
            <a:cxnLst/>
            <a:rect l="l" t="t" r="r" b="b"/>
            <a:pathLst>
              <a:path w="2673350" h="201295">
                <a:moveTo>
                  <a:pt x="2672994" y="0"/>
                </a:moveTo>
                <a:lnTo>
                  <a:pt x="0" y="0"/>
                </a:lnTo>
                <a:lnTo>
                  <a:pt x="0" y="201282"/>
                </a:lnTo>
                <a:lnTo>
                  <a:pt x="2672994" y="201282"/>
                </a:lnTo>
                <a:lnTo>
                  <a:pt x="2672994" y="0"/>
                </a:lnTo>
                <a:close/>
              </a:path>
            </a:pathLst>
          </a:custGeom>
          <a:solidFill>
            <a:srgbClr val="C5271C"/>
          </a:solidFill>
        </p:spPr>
        <p:txBody>
          <a:bodyPr wrap="square" lIns="0" tIns="0" rIns="0" bIns="0" rtlCol="0"/>
          <a:lstStyle/>
          <a:p>
            <a:endParaRPr lang="it-IT"/>
          </a:p>
        </p:txBody>
      </p:sp>
      <p:sp>
        <p:nvSpPr>
          <p:cNvPr id="105" name="object 31">
            <a:extLst>
              <a:ext uri="{FF2B5EF4-FFF2-40B4-BE49-F238E27FC236}">
                <a16:creationId xmlns:a16="http://schemas.microsoft.com/office/drawing/2014/main" id="{332B6196-DF10-40B2-B498-E35EB9E6ED6F}"/>
              </a:ext>
            </a:extLst>
          </p:cNvPr>
          <p:cNvSpPr txBox="1"/>
          <p:nvPr/>
        </p:nvSpPr>
        <p:spPr>
          <a:xfrm>
            <a:off x="221563" y="5784168"/>
            <a:ext cx="3675331" cy="212879"/>
          </a:xfrm>
          <a:prstGeom prst="rect">
            <a:avLst/>
          </a:prstGeom>
        </p:spPr>
        <p:txBody>
          <a:bodyPr vert="horz" wrap="square" lIns="0" tIns="12700" rIns="0" bIns="0" rtlCol="0">
            <a:spAutoFit/>
          </a:bodyPr>
          <a:lstStyle/>
          <a:p>
            <a:pPr marL="12700">
              <a:spcBef>
                <a:spcPts val="100"/>
              </a:spcBef>
            </a:pPr>
            <a:r>
              <a:rPr lang="it-IT" sz="1300" spc="-5" dirty="0">
                <a:solidFill>
                  <a:srgbClr val="FFFFFF"/>
                </a:solidFill>
                <a:latin typeface="Arial" panose="020B0604020202020204" pitchFamily="34" charset="0"/>
                <a:cs typeface="Arial" panose="020B0604020202020204" pitchFamily="34" charset="0"/>
              </a:rPr>
              <a:t>APPROCCIO DI INVESTIMENTO "NEW ACTIVE"</a:t>
            </a:r>
          </a:p>
        </p:txBody>
      </p:sp>
      <p:sp>
        <p:nvSpPr>
          <p:cNvPr id="106" name="Rectangle 105">
            <a:extLst>
              <a:ext uri="{FF2B5EF4-FFF2-40B4-BE49-F238E27FC236}">
                <a16:creationId xmlns:a16="http://schemas.microsoft.com/office/drawing/2014/main" id="{0D86F1B8-FAD5-472E-8FBB-6B1DC75177F7}"/>
              </a:ext>
            </a:extLst>
          </p:cNvPr>
          <p:cNvSpPr/>
          <p:nvPr/>
        </p:nvSpPr>
        <p:spPr>
          <a:xfrm>
            <a:off x="6283" y="5997124"/>
            <a:ext cx="3420781" cy="1635576"/>
          </a:xfrm>
          <a:prstGeom prst="rect">
            <a:avLst/>
          </a:prstGeom>
          <a:noFill/>
        </p:spPr>
        <p:txBody>
          <a:bodyPr wrap="square">
            <a:spAutoFit/>
          </a:bodyPr>
          <a:lstStyle/>
          <a:p>
            <a:pPr marL="171450" marR="0" lvl="0" indent="-171450" algn="just" rtl="0">
              <a:lnSpc>
                <a:spcPct val="107000"/>
              </a:lnSpc>
              <a:spcBef>
                <a:spcPts val="0"/>
              </a:spcBef>
              <a:spcAft>
                <a:spcPts val="0"/>
              </a:spcAft>
              <a:buClr>
                <a:srgbClr val="C00000"/>
              </a:buClr>
              <a:buFont typeface="Wingdings" panose="05000000000000000000" pitchFamily="2" charset="2"/>
              <a:buChar char="§"/>
            </a:pPr>
            <a:r>
              <a:rPr lang="it-IT" sz="1050" dirty="0">
                <a:solidFill>
                  <a:schemeClr val="tx1">
                    <a:lumMod val="65000"/>
                    <a:lumOff val="35000"/>
                  </a:schemeClr>
                </a:solidFill>
                <a:latin typeface="Arial" panose="020B0604020202020204" pitchFamily="34" charset="0"/>
                <a:cs typeface="Arial" panose="020B0604020202020204" pitchFamily="34" charset="0"/>
              </a:rPr>
              <a:t>L’investimento avviene</a:t>
            </a: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 attraverso </a:t>
            </a:r>
            <a:r>
              <a:rPr lang="it-IT" sz="1050" b="1" i="0" u="none" baseline="0" dirty="0">
                <a:solidFill>
                  <a:schemeClr val="tx1">
                    <a:lumMod val="65000"/>
                    <a:lumOff val="35000"/>
                  </a:schemeClr>
                </a:solidFill>
                <a:latin typeface="Arial" panose="020B0604020202020204" pitchFamily="34" charset="0"/>
                <a:cs typeface="Arial" panose="020B0604020202020204" pitchFamily="34" charset="0"/>
              </a:rPr>
              <a:t>5 strategie </a:t>
            </a: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su tutto il ventaglio delle asset class, tradizionali e alternative. L'esposizione del portafoglio varia per riflettere l'evoluzione delle valutazioni degli asset e dei rischi sottostanti</a:t>
            </a:r>
            <a:endParaRPr lang="it-IT" sz="1050" dirty="0">
              <a:solidFill>
                <a:schemeClr val="tx1">
                  <a:lumMod val="65000"/>
                  <a:lumOff val="35000"/>
                </a:schemeClr>
              </a:solidFill>
              <a:latin typeface="Arial" panose="020B0604020202020204" pitchFamily="34" charset="0"/>
              <a:cs typeface="Arial" panose="020B0604020202020204" pitchFamily="34" charset="0"/>
            </a:endParaRPr>
          </a:p>
          <a:p>
            <a:pPr marL="171450" marR="0" lvl="0" indent="-171450" algn="just" rtl="0">
              <a:lnSpc>
                <a:spcPct val="107000"/>
              </a:lnSpc>
              <a:spcBef>
                <a:spcPts val="0"/>
              </a:spcBef>
              <a:spcAft>
                <a:spcPts val="0"/>
              </a:spcAft>
              <a:buClr>
                <a:srgbClr val="C00000"/>
              </a:buClr>
              <a:buFont typeface="Wingdings" panose="05000000000000000000" pitchFamily="2" charset="2"/>
              <a:buChar char="§"/>
            </a:pPr>
            <a:r>
              <a:rPr lang="it-IT" sz="1050" b="1" i="0" u="none" baseline="0" dirty="0">
                <a:solidFill>
                  <a:schemeClr val="tx1">
                    <a:lumMod val="65000"/>
                    <a:lumOff val="35000"/>
                  </a:schemeClr>
                </a:solidFill>
                <a:latin typeface="Arial" panose="020B0604020202020204" pitchFamily="34" charset="0"/>
                <a:cs typeface="Arial" panose="020B0604020202020204" pitchFamily="34" charset="0"/>
              </a:rPr>
              <a:t>Approccio di </a:t>
            </a:r>
            <a:r>
              <a:rPr lang="it-IT" sz="1050" b="1" dirty="0">
                <a:solidFill>
                  <a:schemeClr val="tx1">
                    <a:lumMod val="65000"/>
                    <a:lumOff val="35000"/>
                  </a:schemeClr>
                </a:solidFill>
                <a:latin typeface="Arial" panose="020B0604020202020204" pitchFamily="34" charset="0"/>
                <a:cs typeface="Arial" panose="020B0604020202020204" pitchFamily="34" charset="0"/>
              </a:rPr>
              <a:t>team</a:t>
            </a:r>
            <a:r>
              <a:rPr lang="it-IT" sz="1050" b="0" i="0" u="none" baseline="0" dirty="0">
                <a:solidFill>
                  <a:schemeClr val="tx1">
                    <a:lumMod val="65000"/>
                    <a:lumOff val="35000"/>
                  </a:schemeClr>
                </a:solidFill>
                <a:latin typeface="Arial" panose="020B0604020202020204" pitchFamily="34" charset="0"/>
                <a:cs typeface="Arial" panose="020B0604020202020204" pitchFamily="34" charset="0"/>
              </a:rPr>
              <a:t>: ogni idea d’investimento viene analizzata da punti di vista diversi, in modo da garantire che tutte le ipotesi di investimento siano prese in considerazione</a:t>
            </a:r>
          </a:p>
        </p:txBody>
      </p:sp>
      <p:sp>
        <p:nvSpPr>
          <p:cNvPr id="6" name="Rectangle 5">
            <a:extLst>
              <a:ext uri="{FF2B5EF4-FFF2-40B4-BE49-F238E27FC236}">
                <a16:creationId xmlns:a16="http://schemas.microsoft.com/office/drawing/2014/main" id="{0BF1FEEB-918D-48C3-B487-5BCDA82E8101}"/>
              </a:ext>
            </a:extLst>
          </p:cNvPr>
          <p:cNvSpPr/>
          <p:nvPr/>
        </p:nvSpPr>
        <p:spPr>
          <a:xfrm rot="19118458">
            <a:off x="-183688" y="2254402"/>
            <a:ext cx="401320" cy="365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grpSp>
        <p:nvGrpSpPr>
          <p:cNvPr id="107" name="Group 106">
            <a:extLst>
              <a:ext uri="{FF2B5EF4-FFF2-40B4-BE49-F238E27FC236}">
                <a16:creationId xmlns:a16="http://schemas.microsoft.com/office/drawing/2014/main" id="{24C3C8D1-86E5-4126-AC81-A82C720A8D21}"/>
              </a:ext>
            </a:extLst>
          </p:cNvPr>
          <p:cNvGrpSpPr/>
          <p:nvPr/>
        </p:nvGrpSpPr>
        <p:grpSpPr>
          <a:xfrm>
            <a:off x="-31750" y="2048476"/>
            <a:ext cx="7591749" cy="402624"/>
            <a:chOff x="0" y="2703750"/>
            <a:chExt cx="7591749" cy="402624"/>
          </a:xfrm>
        </p:grpSpPr>
        <p:sp>
          <p:nvSpPr>
            <p:cNvPr id="108" name="bg object 17">
              <a:extLst>
                <a:ext uri="{FF2B5EF4-FFF2-40B4-BE49-F238E27FC236}">
                  <a16:creationId xmlns:a16="http://schemas.microsoft.com/office/drawing/2014/main" id="{17BBEF43-268A-4BA8-90E2-93192105948F}"/>
                </a:ext>
              </a:extLst>
            </p:cNvPr>
            <p:cNvSpPr/>
            <p:nvPr/>
          </p:nvSpPr>
          <p:spPr>
            <a:xfrm>
              <a:off x="177679" y="2986268"/>
              <a:ext cx="7414070" cy="120106"/>
            </a:xfrm>
            <a:custGeom>
              <a:avLst/>
              <a:gdLst/>
              <a:ahLst/>
              <a:cxnLst/>
              <a:rect l="l" t="t" r="r" b="b"/>
              <a:pathLst>
                <a:path w="6565265" h="112394">
                  <a:moveTo>
                    <a:pt x="6565099" y="0"/>
                  </a:moveTo>
                  <a:lnTo>
                    <a:pt x="0" y="0"/>
                  </a:lnTo>
                  <a:lnTo>
                    <a:pt x="109854" y="112369"/>
                  </a:lnTo>
                  <a:lnTo>
                    <a:pt x="6565099" y="112369"/>
                  </a:lnTo>
                  <a:lnTo>
                    <a:pt x="6565099" y="0"/>
                  </a:lnTo>
                  <a:close/>
                </a:path>
              </a:pathLst>
            </a:custGeom>
            <a:solidFill>
              <a:srgbClr val="C21B17"/>
            </a:solidFill>
          </p:spPr>
          <p:txBody>
            <a:bodyPr wrap="square" lIns="0" tIns="0" rIns="0" bIns="0" rtlCol="0"/>
            <a:lstStyle/>
            <a:p>
              <a:endParaRPr lang="it-IT"/>
            </a:p>
          </p:txBody>
        </p:sp>
        <p:sp>
          <p:nvSpPr>
            <p:cNvPr id="109" name="bg object 21">
              <a:extLst>
                <a:ext uri="{FF2B5EF4-FFF2-40B4-BE49-F238E27FC236}">
                  <a16:creationId xmlns:a16="http://schemas.microsoft.com/office/drawing/2014/main" id="{FEEE8593-B4FD-4DA0-814D-1A076035FC1B}"/>
                </a:ext>
              </a:extLst>
            </p:cNvPr>
            <p:cNvSpPr/>
            <p:nvPr/>
          </p:nvSpPr>
          <p:spPr>
            <a:xfrm>
              <a:off x="0" y="2703750"/>
              <a:ext cx="401320" cy="402590"/>
            </a:xfrm>
            <a:custGeom>
              <a:avLst/>
              <a:gdLst/>
              <a:ahLst/>
              <a:cxnLst/>
              <a:rect l="l" t="t" r="r" b="b"/>
              <a:pathLst>
                <a:path w="401320" h="402589">
                  <a:moveTo>
                    <a:pt x="0" y="0"/>
                  </a:moveTo>
                  <a:lnTo>
                    <a:pt x="0" y="172326"/>
                  </a:lnTo>
                  <a:lnTo>
                    <a:pt x="229603" y="402234"/>
                  </a:lnTo>
                  <a:lnTo>
                    <a:pt x="401243" y="402234"/>
                  </a:lnTo>
                  <a:lnTo>
                    <a:pt x="0" y="0"/>
                  </a:lnTo>
                  <a:close/>
                </a:path>
              </a:pathLst>
            </a:custGeom>
            <a:solidFill>
              <a:srgbClr val="752127"/>
            </a:solidFill>
          </p:spPr>
          <p:txBody>
            <a:bodyPr wrap="square" lIns="0" tIns="0" rIns="0" bIns="0" rtlCol="0"/>
            <a:lstStyle/>
            <a:p>
              <a:endParaRPr lang="it-IT"/>
            </a:p>
          </p:txBody>
        </p:sp>
      </p:grpSp>
      <p:grpSp>
        <p:nvGrpSpPr>
          <p:cNvPr id="112" name="object 18">
            <a:extLst>
              <a:ext uri="{FF2B5EF4-FFF2-40B4-BE49-F238E27FC236}">
                <a16:creationId xmlns:a16="http://schemas.microsoft.com/office/drawing/2014/main" id="{485D6EDD-CD8C-4416-96BD-97CB34D879F1}"/>
              </a:ext>
            </a:extLst>
          </p:cNvPr>
          <p:cNvGrpSpPr/>
          <p:nvPr/>
        </p:nvGrpSpPr>
        <p:grpSpPr>
          <a:xfrm>
            <a:off x="5442585" y="5499100"/>
            <a:ext cx="2145665" cy="103505"/>
            <a:chOff x="5409628" y="4930203"/>
            <a:chExt cx="2145665" cy="103505"/>
          </a:xfrm>
        </p:grpSpPr>
        <p:sp>
          <p:nvSpPr>
            <p:cNvPr id="113" name="object 19">
              <a:extLst>
                <a:ext uri="{FF2B5EF4-FFF2-40B4-BE49-F238E27FC236}">
                  <a16:creationId xmlns:a16="http://schemas.microsoft.com/office/drawing/2014/main" id="{DA205E12-C744-4670-9B29-6246C266B31F}"/>
                </a:ext>
              </a:extLst>
            </p:cNvPr>
            <p:cNvSpPr/>
            <p:nvPr/>
          </p:nvSpPr>
          <p:spPr>
            <a:xfrm>
              <a:off x="5880468" y="4930203"/>
              <a:ext cx="1675130" cy="57150"/>
            </a:xfrm>
            <a:custGeom>
              <a:avLst/>
              <a:gdLst/>
              <a:ahLst/>
              <a:cxnLst/>
              <a:rect l="l" t="t" r="r" b="b"/>
              <a:pathLst>
                <a:path w="1675129" h="57150">
                  <a:moveTo>
                    <a:pt x="1674583" y="0"/>
                  </a:moveTo>
                  <a:lnTo>
                    <a:pt x="0" y="0"/>
                  </a:lnTo>
                  <a:lnTo>
                    <a:pt x="0" y="56794"/>
                  </a:lnTo>
                  <a:lnTo>
                    <a:pt x="1674583" y="56794"/>
                  </a:lnTo>
                  <a:lnTo>
                    <a:pt x="1674583" y="0"/>
                  </a:lnTo>
                  <a:close/>
                </a:path>
              </a:pathLst>
            </a:custGeom>
            <a:solidFill>
              <a:srgbClr val="8C1230"/>
            </a:solidFill>
          </p:spPr>
          <p:txBody>
            <a:bodyPr wrap="square" lIns="0" tIns="0" rIns="0" bIns="0" rtlCol="0"/>
            <a:lstStyle/>
            <a:p>
              <a:endParaRPr lang="it-IT"/>
            </a:p>
          </p:txBody>
        </p:sp>
        <p:sp>
          <p:nvSpPr>
            <p:cNvPr id="114" name="object 20">
              <a:extLst>
                <a:ext uri="{FF2B5EF4-FFF2-40B4-BE49-F238E27FC236}">
                  <a16:creationId xmlns:a16="http://schemas.microsoft.com/office/drawing/2014/main" id="{11F4445B-6B96-45C1-BA8A-E433C99A7B51}"/>
                </a:ext>
              </a:extLst>
            </p:cNvPr>
            <p:cNvSpPr/>
            <p:nvPr/>
          </p:nvSpPr>
          <p:spPr>
            <a:xfrm>
              <a:off x="5409628" y="4986998"/>
              <a:ext cx="2145665" cy="46990"/>
            </a:xfrm>
            <a:custGeom>
              <a:avLst/>
              <a:gdLst/>
              <a:ahLst/>
              <a:cxnLst/>
              <a:rect l="l" t="t" r="r" b="b"/>
              <a:pathLst>
                <a:path w="2145665" h="46989">
                  <a:moveTo>
                    <a:pt x="2145423" y="0"/>
                  </a:moveTo>
                  <a:lnTo>
                    <a:pt x="0" y="0"/>
                  </a:lnTo>
                  <a:lnTo>
                    <a:pt x="0" y="46634"/>
                  </a:lnTo>
                  <a:lnTo>
                    <a:pt x="2145423" y="46634"/>
                  </a:lnTo>
                  <a:lnTo>
                    <a:pt x="2145423" y="0"/>
                  </a:lnTo>
                  <a:close/>
                </a:path>
              </a:pathLst>
            </a:custGeom>
            <a:solidFill>
              <a:srgbClr val="E8573D"/>
            </a:solidFill>
          </p:spPr>
          <p:txBody>
            <a:bodyPr wrap="square" lIns="0" tIns="0" rIns="0" bIns="0" rtlCol="0"/>
            <a:lstStyle/>
            <a:p>
              <a:endParaRPr lang="it-IT"/>
            </a:p>
          </p:txBody>
        </p:sp>
      </p:grpSp>
      <p:grpSp>
        <p:nvGrpSpPr>
          <p:cNvPr id="83" name="object 18">
            <a:extLst>
              <a:ext uri="{FF2B5EF4-FFF2-40B4-BE49-F238E27FC236}">
                <a16:creationId xmlns:a16="http://schemas.microsoft.com/office/drawing/2014/main" id="{4E87D579-68AE-4D21-99FE-40224BC8DB0B}"/>
              </a:ext>
            </a:extLst>
          </p:cNvPr>
          <p:cNvGrpSpPr/>
          <p:nvPr/>
        </p:nvGrpSpPr>
        <p:grpSpPr>
          <a:xfrm>
            <a:off x="3930650" y="1222987"/>
            <a:ext cx="2145665" cy="103505"/>
            <a:chOff x="5409628" y="4930203"/>
            <a:chExt cx="2145665" cy="103505"/>
          </a:xfrm>
        </p:grpSpPr>
        <p:sp>
          <p:nvSpPr>
            <p:cNvPr id="85" name="object 19">
              <a:extLst>
                <a:ext uri="{FF2B5EF4-FFF2-40B4-BE49-F238E27FC236}">
                  <a16:creationId xmlns:a16="http://schemas.microsoft.com/office/drawing/2014/main" id="{2181F13B-D3CA-4ABD-B065-70A26A5E6E90}"/>
                </a:ext>
              </a:extLst>
            </p:cNvPr>
            <p:cNvSpPr/>
            <p:nvPr/>
          </p:nvSpPr>
          <p:spPr>
            <a:xfrm>
              <a:off x="5880468" y="4930203"/>
              <a:ext cx="1675130" cy="57150"/>
            </a:xfrm>
            <a:custGeom>
              <a:avLst/>
              <a:gdLst/>
              <a:ahLst/>
              <a:cxnLst/>
              <a:rect l="l" t="t" r="r" b="b"/>
              <a:pathLst>
                <a:path w="1675129" h="57150">
                  <a:moveTo>
                    <a:pt x="1674583" y="0"/>
                  </a:moveTo>
                  <a:lnTo>
                    <a:pt x="0" y="0"/>
                  </a:lnTo>
                  <a:lnTo>
                    <a:pt x="0" y="56794"/>
                  </a:lnTo>
                  <a:lnTo>
                    <a:pt x="1674583" y="56794"/>
                  </a:lnTo>
                  <a:lnTo>
                    <a:pt x="1674583" y="0"/>
                  </a:lnTo>
                  <a:close/>
                </a:path>
              </a:pathLst>
            </a:custGeom>
            <a:solidFill>
              <a:srgbClr val="8C1230"/>
            </a:solidFill>
          </p:spPr>
          <p:txBody>
            <a:bodyPr wrap="square" lIns="0" tIns="0" rIns="0" bIns="0" rtlCol="0"/>
            <a:lstStyle/>
            <a:p>
              <a:endParaRPr lang="it-IT"/>
            </a:p>
          </p:txBody>
        </p:sp>
        <p:sp>
          <p:nvSpPr>
            <p:cNvPr id="92" name="object 20">
              <a:extLst>
                <a:ext uri="{FF2B5EF4-FFF2-40B4-BE49-F238E27FC236}">
                  <a16:creationId xmlns:a16="http://schemas.microsoft.com/office/drawing/2014/main" id="{D54D8355-7D93-4ECE-8BB9-6E917C2D5BF6}"/>
                </a:ext>
              </a:extLst>
            </p:cNvPr>
            <p:cNvSpPr/>
            <p:nvPr/>
          </p:nvSpPr>
          <p:spPr>
            <a:xfrm>
              <a:off x="5409628" y="4986998"/>
              <a:ext cx="2145665" cy="46990"/>
            </a:xfrm>
            <a:custGeom>
              <a:avLst/>
              <a:gdLst/>
              <a:ahLst/>
              <a:cxnLst/>
              <a:rect l="l" t="t" r="r" b="b"/>
              <a:pathLst>
                <a:path w="2145665" h="46989">
                  <a:moveTo>
                    <a:pt x="2145423" y="0"/>
                  </a:moveTo>
                  <a:lnTo>
                    <a:pt x="0" y="0"/>
                  </a:lnTo>
                  <a:lnTo>
                    <a:pt x="0" y="46634"/>
                  </a:lnTo>
                  <a:lnTo>
                    <a:pt x="2145423" y="46634"/>
                  </a:lnTo>
                  <a:lnTo>
                    <a:pt x="2145423" y="0"/>
                  </a:lnTo>
                  <a:close/>
                </a:path>
              </a:pathLst>
            </a:custGeom>
            <a:solidFill>
              <a:srgbClr val="E8573D"/>
            </a:solidFill>
          </p:spPr>
          <p:txBody>
            <a:bodyPr wrap="square" lIns="0" tIns="0" rIns="0" bIns="0" rtlCol="0"/>
            <a:lstStyle/>
            <a:p>
              <a:endParaRPr lang="it-IT"/>
            </a:p>
          </p:txBody>
        </p:sp>
      </p:grpSp>
      <p:grpSp>
        <p:nvGrpSpPr>
          <p:cNvPr id="4" name="Group 3">
            <a:extLst>
              <a:ext uri="{FF2B5EF4-FFF2-40B4-BE49-F238E27FC236}">
                <a16:creationId xmlns:a16="http://schemas.microsoft.com/office/drawing/2014/main" id="{F6C84FDF-8412-42AE-A87D-23D97C70586F}"/>
              </a:ext>
            </a:extLst>
          </p:cNvPr>
          <p:cNvGrpSpPr/>
          <p:nvPr/>
        </p:nvGrpSpPr>
        <p:grpSpPr>
          <a:xfrm>
            <a:off x="5752048" y="-15229"/>
            <a:ext cx="1694076" cy="351904"/>
            <a:chOff x="5929194" y="9886376"/>
            <a:chExt cx="1400063" cy="290830"/>
          </a:xfrm>
        </p:grpSpPr>
        <p:pic>
          <p:nvPicPr>
            <p:cNvPr id="93" name="object 11">
              <a:extLst>
                <a:ext uri="{FF2B5EF4-FFF2-40B4-BE49-F238E27FC236}">
                  <a16:creationId xmlns:a16="http://schemas.microsoft.com/office/drawing/2014/main" id="{7C001989-DA2A-457B-BFB2-BC58E7F47922}"/>
                </a:ext>
              </a:extLst>
            </p:cNvPr>
            <p:cNvPicPr/>
            <p:nvPr/>
          </p:nvPicPr>
          <p:blipFill>
            <a:blip r:embed="rId6" cstate="print"/>
            <a:stretch>
              <a:fillRect/>
            </a:stretch>
          </p:blipFill>
          <p:spPr>
            <a:xfrm>
              <a:off x="6486836" y="9893269"/>
              <a:ext cx="842421" cy="283933"/>
            </a:xfrm>
            <a:prstGeom prst="rect">
              <a:avLst/>
            </a:prstGeom>
          </p:spPr>
        </p:pic>
        <p:pic>
          <p:nvPicPr>
            <p:cNvPr id="94" name="object 12">
              <a:extLst>
                <a:ext uri="{FF2B5EF4-FFF2-40B4-BE49-F238E27FC236}">
                  <a16:creationId xmlns:a16="http://schemas.microsoft.com/office/drawing/2014/main" id="{66D33785-5371-4917-8360-46E86180DCFA}"/>
                </a:ext>
              </a:extLst>
            </p:cNvPr>
            <p:cNvPicPr/>
            <p:nvPr/>
          </p:nvPicPr>
          <p:blipFill>
            <a:blip r:embed="rId7" cstate="print"/>
            <a:stretch>
              <a:fillRect/>
            </a:stretch>
          </p:blipFill>
          <p:spPr>
            <a:xfrm>
              <a:off x="5929194" y="9886376"/>
              <a:ext cx="493966" cy="290830"/>
            </a:xfrm>
            <a:prstGeom prst="rect">
              <a:avLst/>
            </a:prstGeom>
          </p:spPr>
        </p:pic>
      </p:grpSp>
      <p:sp>
        <p:nvSpPr>
          <p:cNvPr id="98" name="Rectangle 97">
            <a:extLst>
              <a:ext uri="{FF2B5EF4-FFF2-40B4-BE49-F238E27FC236}">
                <a16:creationId xmlns:a16="http://schemas.microsoft.com/office/drawing/2014/main" id="{C37FABE6-591C-48D8-84F0-B225034FC5F6}"/>
              </a:ext>
            </a:extLst>
          </p:cNvPr>
          <p:cNvSpPr/>
          <p:nvPr/>
        </p:nvSpPr>
        <p:spPr>
          <a:xfrm>
            <a:off x="5256570" y="525502"/>
            <a:ext cx="2286065" cy="400110"/>
          </a:xfrm>
          <a:prstGeom prst="rect">
            <a:avLst/>
          </a:prstGeom>
          <a:noFill/>
        </p:spPr>
        <p:txBody>
          <a:bodyPr wrap="square">
            <a:spAutoFit/>
          </a:bodyPr>
          <a:lstStyle/>
          <a:p>
            <a:pPr algn="r" rtl="0">
              <a:spcAft>
                <a:spcPts val="800"/>
              </a:spcAft>
            </a:pPr>
            <a:r>
              <a:rPr lang="it-IT" sz="1000" b="0" i="0" u="none" baseline="0" dirty="0">
                <a:solidFill>
                  <a:schemeClr val="bg1"/>
                </a:solidFill>
                <a:latin typeface="Arial" panose="020B0604020202020204" pitchFamily="34" charset="0"/>
                <a:ea typeface="Calibri" panose="020F0502020204030204" pitchFamily="34" charset="0"/>
                <a:cs typeface="Arial" panose="020B0604020202020204" pitchFamily="34" charset="0"/>
              </a:rPr>
              <a:t>PIATTAFORMA MULTI-BOUTIQUE DI GENERALI INVESTMENTS</a:t>
            </a:r>
            <a:endParaRPr lang="it-IT"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3" name="Plenisfer_logo2x@2x.png" descr="Plenisfer_logo2x@2x.png">
            <a:extLst>
              <a:ext uri="{FF2B5EF4-FFF2-40B4-BE49-F238E27FC236}">
                <a16:creationId xmlns:a16="http://schemas.microsoft.com/office/drawing/2014/main" id="{A407D2E0-63EE-4461-BE49-E1A491AFED41}"/>
              </a:ext>
            </a:extLst>
          </p:cNvPr>
          <p:cNvPicPr>
            <a:picLocks noChangeAspect="1"/>
          </p:cNvPicPr>
          <p:nvPr/>
        </p:nvPicPr>
        <p:blipFill>
          <a:blip r:embed="rId8"/>
          <a:stretch>
            <a:fillRect/>
          </a:stretch>
        </p:blipFill>
        <p:spPr>
          <a:xfrm>
            <a:off x="5424910" y="1536951"/>
            <a:ext cx="1821716" cy="567904"/>
          </a:xfrm>
          <a:prstGeom prst="rect">
            <a:avLst/>
          </a:prstGeom>
          <a:ln w="12700">
            <a:miter lim="400000"/>
          </a:ln>
        </p:spPr>
      </p:pic>
      <p:pic>
        <p:nvPicPr>
          <p:cNvPr id="115" name="Picture 114" descr="A picture containing drawing, plate&#10;&#10;Description automatically generated">
            <a:extLst>
              <a:ext uri="{FF2B5EF4-FFF2-40B4-BE49-F238E27FC236}">
                <a16:creationId xmlns:a16="http://schemas.microsoft.com/office/drawing/2014/main" id="{6E6E1BFF-3D38-4EEB-92E6-E04BFF6AA422}"/>
              </a:ext>
            </a:extLst>
          </p:cNvPr>
          <p:cNvPicPr>
            <a:picLocks noChangeAspect="1"/>
          </p:cNvPicPr>
          <p:nvPr/>
        </p:nvPicPr>
        <p:blipFill>
          <a:blip r:embed="rId9" cstate="print">
            <a:duotone>
              <a:prstClr val="black"/>
              <a:schemeClr val="accent2">
                <a:tint val="45000"/>
                <a:satMod val="400000"/>
              </a:schemeClr>
            </a:duotone>
            <a:extLst>
              <a:ext uri="{BEBA8EAE-BF5A-486C-A8C5-ECC9F3942E4B}">
                <a14:imgProps xmlns:a14="http://schemas.microsoft.com/office/drawing/2010/main">
                  <a14:imgLayer r:embed="rId10">
                    <a14:imgEffect>
                      <a14:colorTemperature colorTemp="53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403720" y="8623300"/>
            <a:ext cx="598894" cy="598894"/>
          </a:xfrm>
          <a:prstGeom prst="rect">
            <a:avLst/>
          </a:prstGeom>
          <a:solidFill>
            <a:srgbClr val="E9E9EA"/>
          </a:solidFill>
          <a:ln>
            <a:noFill/>
          </a:ln>
        </p:spPr>
      </p:pic>
      <p:pic>
        <p:nvPicPr>
          <p:cNvPr id="9" name="Picture 8">
            <a:extLst>
              <a:ext uri="{FF2B5EF4-FFF2-40B4-BE49-F238E27FC236}">
                <a16:creationId xmlns:a16="http://schemas.microsoft.com/office/drawing/2014/main" id="{92627602-CA28-4E6E-A5C8-BFBA563713F5}"/>
              </a:ext>
            </a:extLst>
          </p:cNvPr>
          <p:cNvPicPr>
            <a:picLocks noChangeAspect="1"/>
          </p:cNvPicPr>
          <p:nvPr/>
        </p:nvPicPr>
        <p:blipFill rotWithShape="1">
          <a:blip r:embed="rId11" cstate="print">
            <a:duotone>
              <a:schemeClr val="accent2">
                <a:shade val="45000"/>
                <a:satMod val="135000"/>
              </a:schemeClr>
              <a:prstClr val="white"/>
            </a:duotone>
            <a:extLst>
              <a:ext uri="{28A0092B-C50C-407E-A947-70E740481C1C}">
                <a14:useLocalDpi xmlns:a14="http://schemas.microsoft.com/office/drawing/2010/main" val="0"/>
              </a:ext>
            </a:extLst>
          </a:blip>
          <a:srcRect l="22712"/>
          <a:stretch/>
        </p:blipFill>
        <p:spPr>
          <a:xfrm>
            <a:off x="5226050" y="7872393"/>
            <a:ext cx="954234" cy="694483"/>
          </a:xfrm>
          <a:prstGeom prst="rect">
            <a:avLst/>
          </a:prstGeom>
        </p:spPr>
      </p:pic>
      <p:pic>
        <p:nvPicPr>
          <p:cNvPr id="12" name="Picture 11">
            <a:extLst>
              <a:ext uri="{FF2B5EF4-FFF2-40B4-BE49-F238E27FC236}">
                <a16:creationId xmlns:a16="http://schemas.microsoft.com/office/drawing/2014/main" id="{8C9B4929-D228-4A1B-A473-3DEAB7CEA24F}"/>
              </a:ext>
            </a:extLst>
          </p:cNvPr>
          <p:cNvPicPr>
            <a:picLocks noChangeAspect="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5437692" y="5763347"/>
            <a:ext cx="530951" cy="573953"/>
          </a:xfrm>
          <a:prstGeom prst="rect">
            <a:avLst/>
          </a:prstGeom>
        </p:spPr>
      </p:pic>
      <p:pic>
        <p:nvPicPr>
          <p:cNvPr id="14" name="Picture 13" descr="Icon&#10;&#10;Description automatically generated">
            <a:extLst>
              <a:ext uri="{FF2B5EF4-FFF2-40B4-BE49-F238E27FC236}">
                <a16:creationId xmlns:a16="http://schemas.microsoft.com/office/drawing/2014/main" id="{FB79BDC2-9C44-4DEE-89AD-FC83B62BED8E}"/>
              </a:ext>
            </a:extLst>
          </p:cNvPr>
          <p:cNvPicPr>
            <a:picLocks noChangeAspect="1"/>
          </p:cNvPicPr>
          <p:nvPr/>
        </p:nvPicPr>
        <p:blipFill rotWithShape="1">
          <a:blip r:embed="rId13">
            <a:duotone>
              <a:prstClr val="black"/>
              <a:schemeClr val="accent2">
                <a:tint val="45000"/>
                <a:satMod val="400000"/>
              </a:schemeClr>
            </a:duotone>
            <a:extLst>
              <a:ext uri="{28A0092B-C50C-407E-A947-70E740481C1C}">
                <a14:useLocalDpi xmlns:a14="http://schemas.microsoft.com/office/drawing/2010/main" val="0"/>
              </a:ext>
            </a:extLst>
          </a:blip>
          <a:srcRect l="17236" t="15687" r="18222" b="19866"/>
          <a:stretch/>
        </p:blipFill>
        <p:spPr>
          <a:xfrm>
            <a:off x="5363344" y="6393724"/>
            <a:ext cx="679647" cy="681895"/>
          </a:xfrm>
          <a:prstGeom prst="rect">
            <a:avLst/>
          </a:prstGeom>
        </p:spPr>
      </p:pic>
      <p:pic>
        <p:nvPicPr>
          <p:cNvPr id="16" name="Picture 15" descr="Icon&#10;&#10;Description automatically generated">
            <a:extLst>
              <a:ext uri="{FF2B5EF4-FFF2-40B4-BE49-F238E27FC236}">
                <a16:creationId xmlns:a16="http://schemas.microsoft.com/office/drawing/2014/main" id="{8EA7A124-0EAC-40BE-9BCB-1D9CF5F6AD53}"/>
              </a:ext>
            </a:extLst>
          </p:cNvPr>
          <p:cNvPicPr>
            <a:picLocks noChangeAspect="1"/>
          </p:cNvPicPr>
          <p:nvPr/>
        </p:nvPicPr>
        <p:blipFill rotWithShape="1">
          <a:blip r:embed="rId14"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18090" t="-4429" r="43045" b="25932"/>
          <a:stretch/>
        </p:blipFill>
        <p:spPr>
          <a:xfrm>
            <a:off x="6065542" y="3304281"/>
            <a:ext cx="758062" cy="728344"/>
          </a:xfrm>
          <a:prstGeom prst="rect">
            <a:avLst/>
          </a:prstGeom>
          <a:solidFill>
            <a:srgbClr val="E9E9EA"/>
          </a:solidFill>
        </p:spPr>
      </p:pic>
      <p:pic>
        <p:nvPicPr>
          <p:cNvPr id="8" name="Picture 7">
            <a:extLst>
              <a:ext uri="{FF2B5EF4-FFF2-40B4-BE49-F238E27FC236}">
                <a16:creationId xmlns:a16="http://schemas.microsoft.com/office/drawing/2014/main" id="{B35DF486-95C1-40FA-B092-FD2102B4A61A}"/>
              </a:ext>
            </a:extLst>
          </p:cNvPr>
          <p:cNvPicPr>
            <a:picLocks noChangeAspect="1"/>
          </p:cNvPicPr>
          <p:nvPr/>
        </p:nvPicPr>
        <p:blipFill rotWithShape="1">
          <a:blip r:embed="rId15">
            <a:duotone>
              <a:prstClr val="black"/>
              <a:srgbClr val="C00000">
                <a:tint val="45000"/>
                <a:satMod val="400000"/>
              </a:srgbClr>
            </a:duotone>
            <a:extLst>
              <a:ext uri="{28A0092B-C50C-407E-A947-70E740481C1C}">
                <a14:useLocalDpi xmlns:a14="http://schemas.microsoft.com/office/drawing/2010/main" val="0"/>
              </a:ext>
            </a:extLst>
          </a:blip>
          <a:srcRect l="10808" t="10201" r="11016" b="18696"/>
          <a:stretch/>
        </p:blipFill>
        <p:spPr>
          <a:xfrm>
            <a:off x="5328974" y="7132043"/>
            <a:ext cx="748386" cy="683926"/>
          </a:xfrm>
          <a:prstGeom prst="rect">
            <a:avLst/>
          </a:prstGeom>
        </p:spPr>
      </p:pic>
      <p:sp>
        <p:nvSpPr>
          <p:cNvPr id="99" name="Rectangle 98">
            <a:extLst>
              <a:ext uri="{FF2B5EF4-FFF2-40B4-BE49-F238E27FC236}">
                <a16:creationId xmlns:a16="http://schemas.microsoft.com/office/drawing/2014/main" id="{768FF85A-34B4-44E9-8F8A-564CFF5C6204}"/>
              </a:ext>
            </a:extLst>
          </p:cNvPr>
          <p:cNvSpPr/>
          <p:nvPr/>
        </p:nvSpPr>
        <p:spPr>
          <a:xfrm>
            <a:off x="-31750" y="9480371"/>
            <a:ext cx="7619176" cy="1200329"/>
          </a:xfrm>
          <a:prstGeom prst="rect">
            <a:avLst/>
          </a:prstGeom>
          <a:noFill/>
        </p:spPr>
        <p:txBody>
          <a:bodyPr wrap="square">
            <a:spAutoFit/>
          </a:bodyPr>
          <a:lstStyle/>
          <a:p>
            <a:pPr algn="just" rtl="0"/>
            <a:r>
              <a:rPr lang="it-IT" sz="800" b="0" i="0" u="none" baseline="0" dirty="0">
                <a:solidFill>
                  <a:schemeClr val="tx1">
                    <a:lumMod val="65000"/>
                    <a:lumOff val="35000"/>
                  </a:schemeClr>
                </a:solidFill>
                <a:latin typeface="Arial" panose="020B0604020202020204" pitchFamily="34" charset="0"/>
                <a:cs typeface="Arial" panose="020B0604020202020204" pitchFamily="34" charset="0"/>
              </a:rPr>
              <a:t>1 Destinazione Value Total Return è un comparto di Plenisfer Investments SICAV *Rendimento target atteso, interno e non garantito. L'obiettivo di investimento potrebbe non essere raggiunto. Ciclo &gt; 5 anni. Informazione importante</a:t>
            </a:r>
            <a:r>
              <a:rPr lang="it-IT" sz="800" dirty="0">
                <a:solidFill>
                  <a:schemeClr val="tx1">
                    <a:lumMod val="65000"/>
                    <a:lumOff val="35000"/>
                  </a:schemeClr>
                </a:solidFill>
                <a:latin typeface="Arial" panose="020B0604020202020204" pitchFamily="34" charset="0"/>
                <a:cs typeface="Arial" panose="020B0604020202020204" pitchFamily="34" charset="0"/>
              </a:rPr>
              <a:t>. </a:t>
            </a:r>
            <a:r>
              <a:rPr lang="it-IT" sz="800" b="0" i="0" u="none" baseline="0" dirty="0">
                <a:solidFill>
                  <a:schemeClr val="tx1">
                    <a:lumMod val="65000"/>
                    <a:lumOff val="35000"/>
                  </a:schemeClr>
                </a:solidFill>
                <a:latin typeface="Arial" panose="020B0604020202020204" pitchFamily="34" charset="0"/>
                <a:cs typeface="Arial" panose="020B0604020202020204" pitchFamily="34" charset="0"/>
              </a:rPr>
              <a:t>Per ulteriori informazioni sulle ipotesi e gli scenari analizzati, si prega di far riferimento alla Management Company al seguente indirizzo email: GILfundInfo@generali-invest.com. Gli scenari rappresentano una stima di performance future basati su evidenze passate di come vari il valore dell’investimento e delle condizioni di mercato correnti e non sono un indicatore esatto. Quello che si ottiene varierà in base all’andamento del mercato e a quanto a lungo verrà mantenuto l’investimento. La performance futura è soggetta a tassazione che dipende dalla situazione personale di ciascun investitore e può cambiare nel futuro. L’investimento può portare ad una perdita finanziaria se non si applica nessuno garanzia al capitale. DESTINATO ESCLUSIVAMENTE AD INVESTITORI PROFESSIONALI IN ITALIA. Gli investimenti comportano rischi. La performance passata non è un indicatore affidabile della performance futura e può essere fuorviante. Non può esservi alcuna garanzia che un obiettivo di investimento sarà raggiunto o che ci si otterrà un ritorno sul capitale. È possibile che non si riesca a recuperare l'importo investito originariamente..</a:t>
            </a:r>
          </a:p>
        </p:txBody>
      </p:sp>
      <p:sp>
        <p:nvSpPr>
          <p:cNvPr id="91" name="TextBox 90">
            <a:extLst>
              <a:ext uri="{FF2B5EF4-FFF2-40B4-BE49-F238E27FC236}">
                <a16:creationId xmlns:a16="http://schemas.microsoft.com/office/drawing/2014/main" id="{0F2FBC02-8B84-417F-8223-6B4700D13218}"/>
              </a:ext>
            </a:extLst>
          </p:cNvPr>
          <p:cNvSpPr txBox="1"/>
          <p:nvPr/>
        </p:nvSpPr>
        <p:spPr>
          <a:xfrm>
            <a:off x="146837" y="-64663"/>
            <a:ext cx="5223922" cy="456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it-IT"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Materiale promozionale per investitori professionali</a:t>
            </a:r>
          </a:p>
        </p:txBody>
      </p:sp>
    </p:spTree>
    <p:extLst>
      <p:ext uri="{BB962C8B-B14F-4D97-AF65-F5344CB8AC3E}">
        <p14:creationId xmlns:p14="http://schemas.microsoft.com/office/powerpoint/2010/main" val="128535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bject 28">
            <a:extLst>
              <a:ext uri="{FF2B5EF4-FFF2-40B4-BE49-F238E27FC236}">
                <a16:creationId xmlns:a16="http://schemas.microsoft.com/office/drawing/2014/main" id="{FE65778D-AFD6-4E4D-801E-F0A445DBB70F}"/>
              </a:ext>
            </a:extLst>
          </p:cNvPr>
          <p:cNvSpPr/>
          <p:nvPr/>
        </p:nvSpPr>
        <p:spPr>
          <a:xfrm>
            <a:off x="413360" y="5729331"/>
            <a:ext cx="2741493" cy="3655969"/>
          </a:xfrm>
          <a:custGeom>
            <a:avLst/>
            <a:gdLst/>
            <a:ahLst/>
            <a:cxnLst/>
            <a:rect l="l" t="t" r="r" b="b"/>
            <a:pathLst>
              <a:path w="2556510" h="4611370">
                <a:moveTo>
                  <a:pt x="2556002" y="0"/>
                </a:moveTo>
                <a:lnTo>
                  <a:pt x="0" y="0"/>
                </a:lnTo>
                <a:lnTo>
                  <a:pt x="0" y="4611230"/>
                </a:lnTo>
                <a:lnTo>
                  <a:pt x="2556002" y="4611230"/>
                </a:lnTo>
                <a:lnTo>
                  <a:pt x="2556002" y="0"/>
                </a:lnTo>
                <a:close/>
              </a:path>
            </a:pathLst>
          </a:custGeom>
          <a:solidFill>
            <a:srgbClr val="F7F7F7"/>
          </a:solidFill>
        </p:spPr>
        <p:txBody>
          <a:bodyPr wrap="square" lIns="0" tIns="0" rIns="0" bIns="0" rtlCol="0"/>
          <a:lstStyle/>
          <a:p>
            <a:endParaRPr lang="it-IT" dirty="0">
              <a:latin typeface="Arial" panose="020B0604020202020204" pitchFamily="34" charset="0"/>
              <a:cs typeface="Arial" panose="020B0604020202020204" pitchFamily="34" charset="0"/>
            </a:endParaRPr>
          </a:p>
        </p:txBody>
      </p:sp>
      <p:graphicFrame>
        <p:nvGraphicFramePr>
          <p:cNvPr id="111" name="object 8">
            <a:extLst>
              <a:ext uri="{FF2B5EF4-FFF2-40B4-BE49-F238E27FC236}">
                <a16:creationId xmlns:a16="http://schemas.microsoft.com/office/drawing/2014/main" id="{E19ECB71-C0CD-40F7-8B5C-9F10FD4EAAB3}"/>
              </a:ext>
            </a:extLst>
          </p:cNvPr>
          <p:cNvGraphicFramePr>
            <a:graphicFrameLocks noGrp="1"/>
          </p:cNvGraphicFramePr>
          <p:nvPr>
            <p:extLst>
              <p:ext uri="{D42A27DB-BD31-4B8C-83A1-F6EECF244321}">
                <p14:modId xmlns:p14="http://schemas.microsoft.com/office/powerpoint/2010/main" val="1289815472"/>
              </p:ext>
            </p:extLst>
          </p:nvPr>
        </p:nvGraphicFramePr>
        <p:xfrm>
          <a:off x="3347508" y="7418782"/>
          <a:ext cx="3859742" cy="1356918"/>
        </p:xfrm>
        <a:graphic>
          <a:graphicData uri="http://schemas.openxmlformats.org/drawingml/2006/table">
            <a:tbl>
              <a:tblPr firstRow="1" bandRow="1">
                <a:tableStyleId>{2D5ABB26-0587-4C30-8999-92F81FD0307C}</a:tableStyleId>
              </a:tblPr>
              <a:tblGrid>
                <a:gridCol w="2628265">
                  <a:extLst>
                    <a:ext uri="{9D8B030D-6E8A-4147-A177-3AD203B41FA5}">
                      <a16:colId xmlns:a16="http://schemas.microsoft.com/office/drawing/2014/main" val="20000"/>
                    </a:ext>
                  </a:extLst>
                </a:gridCol>
                <a:gridCol w="1231477">
                  <a:extLst>
                    <a:ext uri="{9D8B030D-6E8A-4147-A177-3AD203B41FA5}">
                      <a16:colId xmlns:a16="http://schemas.microsoft.com/office/drawing/2014/main" val="20001"/>
                    </a:ext>
                  </a:extLst>
                </a:gridCol>
              </a:tblGrid>
              <a:tr h="226522">
                <a:tc>
                  <a:txBody>
                    <a:bodyPr/>
                    <a:lstStyle/>
                    <a:p>
                      <a:pPr algn="l" rtl="0">
                        <a:lnSpc>
                          <a:spcPct val="100000"/>
                        </a:lnSpc>
                        <a:spcBef>
                          <a:spcPts val="320"/>
                        </a:spcBef>
                      </a:pP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Classe</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di</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azioni</a:t>
                      </a:r>
                      <a:endParaRPr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40640" marB="0">
                    <a:lnT w="28575">
                      <a:solidFill>
                        <a:srgbClr val="C21C17"/>
                      </a:solidFill>
                      <a:prstDash val="solid"/>
                    </a:lnT>
                    <a:lnB w="9525">
                      <a:solidFill>
                        <a:srgbClr val="C21C17"/>
                      </a:solidFill>
                      <a:prstDash val="solid"/>
                    </a:lnB>
                  </a:tcPr>
                </a:tc>
                <a:tc>
                  <a:txBody>
                    <a:bodyPr/>
                    <a:lstStyle/>
                    <a:p>
                      <a:pPr marR="36195" algn="r" rtl="0">
                        <a:lnSpc>
                          <a:spcPct val="100000"/>
                        </a:lnSpc>
                        <a:spcBef>
                          <a:spcPts val="320"/>
                        </a:spcBef>
                      </a:pPr>
                      <a:r>
                        <a:rPr lang="it-it"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R ad accumulazione</a:t>
                      </a:r>
                      <a:endParaRPr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40640" marB="0">
                    <a:lnT w="28575">
                      <a:solidFill>
                        <a:srgbClr val="C21C17"/>
                      </a:solidFill>
                      <a:prstDash val="solid"/>
                    </a:lnT>
                    <a:lnB w="9525">
                      <a:solidFill>
                        <a:srgbClr val="C21C17"/>
                      </a:solidFill>
                      <a:prstDash val="solid"/>
                    </a:lnB>
                    <a:solidFill>
                      <a:srgbClr val="E4E4E4"/>
                    </a:solidFill>
                  </a:tcPr>
                </a:tc>
                <a:extLst>
                  <a:ext uri="{0D108BD9-81ED-4DB2-BD59-A6C34878D82A}">
                    <a16:rowId xmlns:a16="http://schemas.microsoft.com/office/drawing/2014/main" val="10000"/>
                  </a:ext>
                </a:extLst>
              </a:tr>
              <a:tr h="188400">
                <a:tc>
                  <a:txBody>
                    <a:bodyPr/>
                    <a:lstStyle/>
                    <a:p>
                      <a:pPr algn="l" rtl="0">
                        <a:lnSpc>
                          <a:spcPct val="100000"/>
                        </a:lnSpc>
                        <a:spcBef>
                          <a:spcPts val="20"/>
                        </a:spcBef>
                      </a:pP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Data</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di</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lancio della classe di azioni</a:t>
                      </a:r>
                      <a:endParaRPr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a:solidFill>
                        <a:srgbClr val="C21C17"/>
                      </a:solidFill>
                      <a:prstDash val="solid"/>
                    </a:lnT>
                    <a:lnB w="9525">
                      <a:solidFill>
                        <a:srgbClr val="C21C17"/>
                      </a:solidFill>
                      <a:prstDash val="solid"/>
                    </a:lnB>
                  </a:tcPr>
                </a:tc>
                <a:tc>
                  <a:txBody>
                    <a:bodyPr/>
                    <a:lstStyle/>
                    <a:p>
                      <a:pPr marR="36195" algn="r" rtl="0">
                        <a:lnSpc>
                          <a:spcPct val="100000"/>
                        </a:lnSpc>
                        <a:spcBef>
                          <a:spcPts val="20"/>
                        </a:spcBef>
                      </a:pPr>
                      <a:r>
                        <a:rPr lang="it-it"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10/06/2021</a:t>
                      </a:r>
                      <a:endParaRPr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a:solidFill>
                        <a:srgbClr val="C21C17"/>
                      </a:solidFill>
                      <a:prstDash val="solid"/>
                    </a:lnT>
                    <a:lnB w="9525">
                      <a:solidFill>
                        <a:srgbClr val="C21C17"/>
                      </a:solidFill>
                      <a:prstDash val="solid"/>
                    </a:lnB>
                    <a:solidFill>
                      <a:srgbClr val="E4E4E4"/>
                    </a:solidFill>
                  </a:tcPr>
                </a:tc>
                <a:extLst>
                  <a:ext uri="{0D108BD9-81ED-4DB2-BD59-A6C34878D82A}">
                    <a16:rowId xmlns:a16="http://schemas.microsoft.com/office/drawing/2014/main" val="10001"/>
                  </a:ext>
                </a:extLst>
              </a:tr>
              <a:tr h="188399">
                <a:tc>
                  <a:txBody>
                    <a:bodyPr/>
                    <a:lstStyle/>
                    <a:p>
                      <a:pPr algn="l" rtl="0">
                        <a:lnSpc>
                          <a:spcPct val="100000"/>
                        </a:lnSpc>
                        <a:spcBef>
                          <a:spcPts val="20"/>
                        </a:spcBef>
                      </a:pP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Commissione</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di</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gestione</a:t>
                      </a:r>
                      <a:endParaRPr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a:solidFill>
                        <a:srgbClr val="C21C17"/>
                      </a:solidFill>
                      <a:prstDash val="solid"/>
                    </a:lnT>
                    <a:lnB w="9525">
                      <a:solidFill>
                        <a:srgbClr val="C21C17"/>
                      </a:solidFill>
                      <a:prstDash val="solid"/>
                    </a:lnB>
                  </a:tcPr>
                </a:tc>
                <a:tc>
                  <a:txBody>
                    <a:bodyPr/>
                    <a:lstStyle/>
                    <a:p>
                      <a:pPr marR="36195" algn="r" rtl="0">
                        <a:lnSpc>
                          <a:spcPct val="100000"/>
                        </a:lnSpc>
                        <a:spcBef>
                          <a:spcPts val="20"/>
                        </a:spcBef>
                      </a:pPr>
                      <a:r>
                        <a:rPr lang="it-IT"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1.25%</a:t>
                      </a:r>
                      <a:endParaRPr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a:solidFill>
                        <a:srgbClr val="C21C17"/>
                      </a:solidFill>
                      <a:prstDash val="solid"/>
                    </a:lnT>
                    <a:lnB w="9525">
                      <a:solidFill>
                        <a:srgbClr val="C21C17"/>
                      </a:solidFill>
                      <a:prstDash val="solid"/>
                    </a:lnB>
                    <a:solidFill>
                      <a:srgbClr val="E4E4E4"/>
                    </a:solidFill>
                  </a:tcPr>
                </a:tc>
                <a:extLst>
                  <a:ext uri="{0D108BD9-81ED-4DB2-BD59-A6C34878D82A}">
                    <a16:rowId xmlns:a16="http://schemas.microsoft.com/office/drawing/2014/main" val="10002"/>
                  </a:ext>
                </a:extLst>
              </a:tr>
              <a:tr h="188399">
                <a:tc>
                  <a:txBody>
                    <a:bodyPr/>
                    <a:lstStyle/>
                    <a:p>
                      <a:pPr algn="l" rtl="0">
                        <a:lnSpc>
                          <a:spcPct val="100000"/>
                        </a:lnSpc>
                        <a:spcBef>
                          <a:spcPts val="20"/>
                        </a:spcBef>
                      </a:pP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Commissioni di performance</a:t>
                      </a:r>
                      <a:endParaRPr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cap="flat" cmpd="sng" algn="ctr">
                      <a:solidFill>
                        <a:srgbClr val="C21C17"/>
                      </a:solidFill>
                      <a:prstDash val="solid"/>
                      <a:round/>
                      <a:headEnd type="none" w="med" len="med"/>
                      <a:tailEnd type="none" w="med" len="med"/>
                    </a:lnT>
                    <a:lnB w="9525">
                      <a:solidFill>
                        <a:srgbClr val="C21C17"/>
                      </a:solidFill>
                      <a:prstDash val="solid"/>
                    </a:lnB>
                  </a:tcPr>
                </a:tc>
                <a:tc>
                  <a:txBody>
                    <a:bodyPr/>
                    <a:lstStyle/>
                    <a:p>
                      <a:pPr marR="36195" algn="r" rtl="0">
                        <a:lnSpc>
                          <a:spcPct val="100000"/>
                        </a:lnSpc>
                        <a:spcBef>
                          <a:spcPts val="20"/>
                        </a:spcBef>
                      </a:pPr>
                      <a:r>
                        <a:rPr lang="it-IT"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15,00%</a:t>
                      </a:r>
                      <a:endParaRPr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cap="flat" cmpd="sng" algn="ctr">
                      <a:solidFill>
                        <a:srgbClr val="C21C17"/>
                      </a:solidFill>
                      <a:prstDash val="solid"/>
                      <a:round/>
                      <a:headEnd type="none" w="med" len="med"/>
                      <a:tailEnd type="none" w="med" len="med"/>
                    </a:lnT>
                    <a:lnB w="9525">
                      <a:solidFill>
                        <a:srgbClr val="C21C17"/>
                      </a:solidFill>
                      <a:prstDash val="solid"/>
                    </a:lnB>
                    <a:solidFill>
                      <a:srgbClr val="E4E4E4"/>
                    </a:solidFill>
                  </a:tcPr>
                </a:tc>
                <a:extLst>
                  <a:ext uri="{0D108BD9-81ED-4DB2-BD59-A6C34878D82A}">
                    <a16:rowId xmlns:a16="http://schemas.microsoft.com/office/drawing/2014/main" val="700850495"/>
                  </a:ext>
                </a:extLst>
              </a:tr>
              <a:tr h="188399">
                <a:tc>
                  <a:txBody>
                    <a:bodyPr/>
                    <a:lstStyle/>
                    <a:p>
                      <a:pPr algn="l" rtl="0">
                        <a:lnSpc>
                          <a:spcPct val="100000"/>
                        </a:lnSpc>
                        <a:spcBef>
                          <a:spcPts val="20"/>
                        </a:spcBef>
                      </a:pP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Commissioni di entrata</a:t>
                      </a:r>
                      <a:endParaRPr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cap="flat" cmpd="sng" algn="ctr">
                      <a:solidFill>
                        <a:srgbClr val="C21C17"/>
                      </a:solidFill>
                      <a:prstDash val="solid"/>
                      <a:round/>
                      <a:headEnd type="none" w="med" len="med"/>
                      <a:tailEnd type="none" w="med" len="med"/>
                    </a:lnT>
                    <a:lnB w="9525">
                      <a:solidFill>
                        <a:srgbClr val="C21C17"/>
                      </a:solidFill>
                      <a:prstDash val="solid"/>
                    </a:lnB>
                  </a:tcPr>
                </a:tc>
                <a:tc>
                  <a:txBody>
                    <a:bodyPr/>
                    <a:lstStyle/>
                    <a:p>
                      <a:pPr marR="36195" algn="r" rtl="0">
                        <a:lnSpc>
                          <a:spcPct val="100000"/>
                        </a:lnSpc>
                        <a:spcBef>
                          <a:spcPts val="20"/>
                        </a:spcBef>
                      </a:pPr>
                      <a:r>
                        <a:rPr lang="it-IT"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max 5,00%</a:t>
                      </a:r>
                      <a:endParaRPr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cap="flat" cmpd="sng" algn="ctr">
                      <a:solidFill>
                        <a:srgbClr val="C21C17"/>
                      </a:solidFill>
                      <a:prstDash val="solid"/>
                      <a:round/>
                      <a:headEnd type="none" w="med" len="med"/>
                      <a:tailEnd type="none" w="med" len="med"/>
                    </a:lnT>
                    <a:lnB w="9525">
                      <a:solidFill>
                        <a:srgbClr val="C21C17"/>
                      </a:solidFill>
                      <a:prstDash val="solid"/>
                    </a:lnB>
                    <a:solidFill>
                      <a:srgbClr val="E4E4E4"/>
                    </a:solidFill>
                  </a:tcPr>
                </a:tc>
                <a:extLst>
                  <a:ext uri="{0D108BD9-81ED-4DB2-BD59-A6C34878D82A}">
                    <a16:rowId xmlns:a16="http://schemas.microsoft.com/office/drawing/2014/main" val="4204046184"/>
                  </a:ext>
                </a:extLst>
              </a:tr>
              <a:tr h="188399">
                <a:tc>
                  <a:txBody>
                    <a:bodyPr/>
                    <a:lstStyle/>
                    <a:p>
                      <a:pPr algn="l" rtl="0">
                        <a:lnSpc>
                          <a:spcPct val="100000"/>
                        </a:lnSpc>
                        <a:spcBef>
                          <a:spcPts val="20"/>
                        </a:spcBef>
                      </a:pP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Commissioni di uscita</a:t>
                      </a:r>
                      <a:endParaRPr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cap="flat" cmpd="sng" algn="ctr">
                      <a:solidFill>
                        <a:srgbClr val="C21C17"/>
                      </a:solidFill>
                      <a:prstDash val="solid"/>
                      <a:round/>
                      <a:headEnd type="none" w="med" len="med"/>
                      <a:tailEnd type="none" w="med" len="med"/>
                    </a:lnT>
                    <a:lnB w="9525">
                      <a:solidFill>
                        <a:srgbClr val="C21C17"/>
                      </a:solidFill>
                      <a:prstDash val="solid"/>
                    </a:lnB>
                  </a:tcPr>
                </a:tc>
                <a:tc>
                  <a:txBody>
                    <a:bodyPr/>
                    <a:lstStyle/>
                    <a:p>
                      <a:pPr marR="36195" algn="r" rtl="0">
                        <a:lnSpc>
                          <a:spcPct val="100000"/>
                        </a:lnSpc>
                        <a:spcBef>
                          <a:spcPts val="20"/>
                        </a:spcBef>
                      </a:pPr>
                      <a:r>
                        <a:rPr lang="it-IT"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max 5,00%</a:t>
                      </a:r>
                      <a:endParaRPr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cap="flat" cmpd="sng" algn="ctr">
                      <a:solidFill>
                        <a:srgbClr val="C21C17"/>
                      </a:solidFill>
                      <a:prstDash val="solid"/>
                      <a:round/>
                      <a:headEnd type="none" w="med" len="med"/>
                      <a:tailEnd type="none" w="med" len="med"/>
                    </a:lnT>
                    <a:lnB w="9525">
                      <a:solidFill>
                        <a:srgbClr val="C21C17"/>
                      </a:solidFill>
                      <a:prstDash val="solid"/>
                    </a:lnB>
                    <a:solidFill>
                      <a:srgbClr val="E4E4E4"/>
                    </a:solidFill>
                  </a:tcPr>
                </a:tc>
                <a:extLst>
                  <a:ext uri="{0D108BD9-81ED-4DB2-BD59-A6C34878D82A}">
                    <a16:rowId xmlns:a16="http://schemas.microsoft.com/office/drawing/2014/main" val="674659762"/>
                  </a:ext>
                </a:extLst>
              </a:tr>
              <a:tr h="188400">
                <a:tc>
                  <a:txBody>
                    <a:bodyPr/>
                    <a:lstStyle/>
                    <a:p>
                      <a:pPr algn="l" rtl="0">
                        <a:lnSpc>
                          <a:spcPct val="100000"/>
                        </a:lnSpc>
                        <a:spcBef>
                          <a:spcPts val="20"/>
                        </a:spcBef>
                      </a:pP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ISIN</a:t>
                      </a:r>
                      <a:endParaRPr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a:solidFill>
                        <a:srgbClr val="C21C17"/>
                      </a:solidFill>
                      <a:prstDash val="solid"/>
                    </a:lnT>
                    <a:lnB w="9525">
                      <a:solidFill>
                        <a:srgbClr val="C21C17"/>
                      </a:solidFill>
                      <a:prstDash val="solid"/>
                    </a:lnB>
                  </a:tcPr>
                </a:tc>
                <a:tc>
                  <a:txBody>
                    <a:bodyPr/>
                    <a:lstStyle/>
                    <a:p>
                      <a:pPr marR="36195" algn="r" rtl="0">
                        <a:lnSpc>
                          <a:spcPct val="100000"/>
                        </a:lnSpc>
                        <a:spcBef>
                          <a:spcPts val="20"/>
                        </a:spcBef>
                      </a:pPr>
                      <a:r>
                        <a:rPr lang="it-IT"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LU2185978587</a:t>
                      </a:r>
                      <a:endParaRPr sz="1000" b="0" i="0" u="none" kern="120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0" marR="0" marT="2540" marB="0">
                    <a:lnT w="9525">
                      <a:solidFill>
                        <a:srgbClr val="C21C17"/>
                      </a:solidFill>
                      <a:prstDash val="solid"/>
                    </a:lnT>
                    <a:lnB w="9525">
                      <a:solidFill>
                        <a:srgbClr val="C21C17"/>
                      </a:solidFill>
                      <a:prstDash val="solid"/>
                    </a:lnB>
                    <a:solidFill>
                      <a:srgbClr val="E4E4E4"/>
                    </a:solidFill>
                  </a:tcPr>
                </a:tc>
                <a:extLst>
                  <a:ext uri="{0D108BD9-81ED-4DB2-BD59-A6C34878D82A}">
                    <a16:rowId xmlns:a16="http://schemas.microsoft.com/office/drawing/2014/main" val="10003"/>
                  </a:ext>
                </a:extLst>
              </a:tr>
            </a:tbl>
          </a:graphicData>
        </a:graphic>
      </p:graphicFrame>
      <p:grpSp>
        <p:nvGrpSpPr>
          <p:cNvPr id="6" name="Group 5">
            <a:extLst>
              <a:ext uri="{FF2B5EF4-FFF2-40B4-BE49-F238E27FC236}">
                <a16:creationId xmlns:a16="http://schemas.microsoft.com/office/drawing/2014/main" id="{454D2311-DBAC-4642-A0ED-A05491281E82}"/>
              </a:ext>
            </a:extLst>
          </p:cNvPr>
          <p:cNvGrpSpPr/>
          <p:nvPr/>
        </p:nvGrpSpPr>
        <p:grpSpPr>
          <a:xfrm>
            <a:off x="-1" y="5118100"/>
            <a:ext cx="7559999" cy="475761"/>
            <a:chOff x="0" y="2707560"/>
            <a:chExt cx="7556500" cy="402590"/>
          </a:xfrm>
        </p:grpSpPr>
        <p:sp>
          <p:nvSpPr>
            <p:cNvPr id="133" name="bg object 17">
              <a:extLst>
                <a:ext uri="{FF2B5EF4-FFF2-40B4-BE49-F238E27FC236}">
                  <a16:creationId xmlns:a16="http://schemas.microsoft.com/office/drawing/2014/main" id="{7624A308-0D93-4C2F-B531-BC7060794482}"/>
                </a:ext>
              </a:extLst>
            </p:cNvPr>
            <p:cNvSpPr/>
            <p:nvPr/>
          </p:nvSpPr>
          <p:spPr>
            <a:xfrm>
              <a:off x="177679" y="2997433"/>
              <a:ext cx="7378821" cy="111168"/>
            </a:xfrm>
            <a:custGeom>
              <a:avLst/>
              <a:gdLst/>
              <a:ahLst/>
              <a:cxnLst/>
              <a:rect l="l" t="t" r="r" b="b"/>
              <a:pathLst>
                <a:path w="6565265" h="112394">
                  <a:moveTo>
                    <a:pt x="6565099" y="0"/>
                  </a:moveTo>
                  <a:lnTo>
                    <a:pt x="0" y="0"/>
                  </a:lnTo>
                  <a:lnTo>
                    <a:pt x="109854" y="112369"/>
                  </a:lnTo>
                  <a:lnTo>
                    <a:pt x="6565099" y="112369"/>
                  </a:lnTo>
                  <a:lnTo>
                    <a:pt x="6565099" y="0"/>
                  </a:lnTo>
                  <a:close/>
                </a:path>
              </a:pathLst>
            </a:custGeom>
            <a:solidFill>
              <a:srgbClr val="C21B17"/>
            </a:solidFill>
          </p:spPr>
          <p:txBody>
            <a:bodyPr wrap="square" lIns="0" tIns="0" rIns="0" bIns="0" rtlCol="0"/>
            <a:lstStyle/>
            <a:p>
              <a:endParaRPr lang="it-IT" dirty="0"/>
            </a:p>
          </p:txBody>
        </p:sp>
        <p:sp>
          <p:nvSpPr>
            <p:cNvPr id="137" name="bg object 21">
              <a:extLst>
                <a:ext uri="{FF2B5EF4-FFF2-40B4-BE49-F238E27FC236}">
                  <a16:creationId xmlns:a16="http://schemas.microsoft.com/office/drawing/2014/main" id="{D3FB4B8F-6E7B-4D44-85E8-D692425589AA}"/>
                </a:ext>
              </a:extLst>
            </p:cNvPr>
            <p:cNvSpPr/>
            <p:nvPr/>
          </p:nvSpPr>
          <p:spPr>
            <a:xfrm>
              <a:off x="0" y="2707560"/>
              <a:ext cx="401320" cy="402590"/>
            </a:xfrm>
            <a:custGeom>
              <a:avLst/>
              <a:gdLst/>
              <a:ahLst/>
              <a:cxnLst/>
              <a:rect l="l" t="t" r="r" b="b"/>
              <a:pathLst>
                <a:path w="401320" h="402589">
                  <a:moveTo>
                    <a:pt x="0" y="0"/>
                  </a:moveTo>
                  <a:lnTo>
                    <a:pt x="0" y="172326"/>
                  </a:lnTo>
                  <a:lnTo>
                    <a:pt x="229603" y="402234"/>
                  </a:lnTo>
                  <a:lnTo>
                    <a:pt x="401243" y="402234"/>
                  </a:lnTo>
                  <a:lnTo>
                    <a:pt x="0" y="0"/>
                  </a:lnTo>
                  <a:close/>
                </a:path>
              </a:pathLst>
            </a:custGeom>
            <a:solidFill>
              <a:srgbClr val="752127"/>
            </a:solidFill>
          </p:spPr>
          <p:txBody>
            <a:bodyPr wrap="square" lIns="0" tIns="0" rIns="0" bIns="0" rtlCol="0"/>
            <a:lstStyle/>
            <a:p>
              <a:endParaRPr lang="it-IT" dirty="0"/>
            </a:p>
          </p:txBody>
        </p:sp>
      </p:grpSp>
      <p:grpSp>
        <p:nvGrpSpPr>
          <p:cNvPr id="231" name="object 9">
            <a:extLst>
              <a:ext uri="{FF2B5EF4-FFF2-40B4-BE49-F238E27FC236}">
                <a16:creationId xmlns:a16="http://schemas.microsoft.com/office/drawing/2014/main" id="{B84BE431-67C8-47AD-B3DE-51A5E87CD800}"/>
              </a:ext>
            </a:extLst>
          </p:cNvPr>
          <p:cNvGrpSpPr/>
          <p:nvPr/>
        </p:nvGrpSpPr>
        <p:grpSpPr>
          <a:xfrm>
            <a:off x="5929194" y="9780270"/>
            <a:ext cx="1400063" cy="290830"/>
            <a:chOff x="5929194" y="9886376"/>
            <a:chExt cx="1400063" cy="290830"/>
          </a:xfrm>
        </p:grpSpPr>
        <p:pic>
          <p:nvPicPr>
            <p:cNvPr id="233" name="object 11">
              <a:extLst>
                <a:ext uri="{FF2B5EF4-FFF2-40B4-BE49-F238E27FC236}">
                  <a16:creationId xmlns:a16="http://schemas.microsoft.com/office/drawing/2014/main" id="{46A8EE2E-9506-45A9-A7D9-CB335BA1C7B1}"/>
                </a:ext>
              </a:extLst>
            </p:cNvPr>
            <p:cNvPicPr/>
            <p:nvPr/>
          </p:nvPicPr>
          <p:blipFill>
            <a:blip r:embed="rId3" cstate="print"/>
            <a:stretch>
              <a:fillRect/>
            </a:stretch>
          </p:blipFill>
          <p:spPr>
            <a:xfrm>
              <a:off x="6486836" y="9893269"/>
              <a:ext cx="842421" cy="283933"/>
            </a:xfrm>
            <a:prstGeom prst="rect">
              <a:avLst/>
            </a:prstGeom>
          </p:spPr>
        </p:pic>
        <p:pic>
          <p:nvPicPr>
            <p:cNvPr id="234" name="object 12">
              <a:extLst>
                <a:ext uri="{FF2B5EF4-FFF2-40B4-BE49-F238E27FC236}">
                  <a16:creationId xmlns:a16="http://schemas.microsoft.com/office/drawing/2014/main" id="{39ED98C7-1224-490D-83AF-54BE5053236B}"/>
                </a:ext>
              </a:extLst>
            </p:cNvPr>
            <p:cNvPicPr/>
            <p:nvPr/>
          </p:nvPicPr>
          <p:blipFill>
            <a:blip r:embed="rId4" cstate="print"/>
            <a:stretch>
              <a:fillRect/>
            </a:stretch>
          </p:blipFill>
          <p:spPr>
            <a:xfrm>
              <a:off x="5929194" y="9886376"/>
              <a:ext cx="493966" cy="290830"/>
            </a:xfrm>
            <a:prstGeom prst="rect">
              <a:avLst/>
            </a:prstGeom>
          </p:spPr>
        </p:pic>
      </p:grpSp>
      <p:grpSp>
        <p:nvGrpSpPr>
          <p:cNvPr id="236" name="object 14">
            <a:extLst>
              <a:ext uri="{FF2B5EF4-FFF2-40B4-BE49-F238E27FC236}">
                <a16:creationId xmlns:a16="http://schemas.microsoft.com/office/drawing/2014/main" id="{B126B2CC-E991-4F2C-8647-E3102128B4C4}"/>
              </a:ext>
            </a:extLst>
          </p:cNvPr>
          <p:cNvGrpSpPr/>
          <p:nvPr/>
        </p:nvGrpSpPr>
        <p:grpSpPr>
          <a:xfrm>
            <a:off x="234001" y="10284600"/>
            <a:ext cx="3606800" cy="260985"/>
            <a:chOff x="234001" y="10284600"/>
            <a:chExt cx="3606800" cy="260985"/>
          </a:xfrm>
        </p:grpSpPr>
        <p:pic>
          <p:nvPicPr>
            <p:cNvPr id="237" name="object 15">
              <a:extLst>
                <a:ext uri="{FF2B5EF4-FFF2-40B4-BE49-F238E27FC236}">
                  <a16:creationId xmlns:a16="http://schemas.microsoft.com/office/drawing/2014/main" id="{43E1AC73-AD8E-4CB4-BA92-F0AA32C18E31}"/>
                </a:ext>
              </a:extLst>
            </p:cNvPr>
            <p:cNvPicPr/>
            <p:nvPr/>
          </p:nvPicPr>
          <p:blipFill>
            <a:blip r:embed="rId5" cstate="print"/>
            <a:stretch>
              <a:fillRect/>
            </a:stretch>
          </p:blipFill>
          <p:spPr>
            <a:xfrm>
              <a:off x="2333123" y="10309577"/>
              <a:ext cx="252615" cy="210527"/>
            </a:xfrm>
            <a:prstGeom prst="rect">
              <a:avLst/>
            </a:prstGeom>
          </p:spPr>
        </p:pic>
        <p:pic>
          <p:nvPicPr>
            <p:cNvPr id="238" name="object 16">
              <a:extLst>
                <a:ext uri="{FF2B5EF4-FFF2-40B4-BE49-F238E27FC236}">
                  <a16:creationId xmlns:a16="http://schemas.microsoft.com/office/drawing/2014/main" id="{4D6735CB-8771-41EC-AFFB-AC7D1B653ACF}"/>
                </a:ext>
              </a:extLst>
            </p:cNvPr>
            <p:cNvPicPr/>
            <p:nvPr/>
          </p:nvPicPr>
          <p:blipFill>
            <a:blip r:embed="rId6" cstate="print"/>
            <a:stretch>
              <a:fillRect/>
            </a:stretch>
          </p:blipFill>
          <p:spPr>
            <a:xfrm>
              <a:off x="3622116" y="10299605"/>
              <a:ext cx="218300" cy="218300"/>
            </a:xfrm>
            <a:prstGeom prst="rect">
              <a:avLst/>
            </a:prstGeom>
          </p:spPr>
        </p:pic>
        <p:sp>
          <p:nvSpPr>
            <p:cNvPr id="239" name="object 17">
              <a:extLst>
                <a:ext uri="{FF2B5EF4-FFF2-40B4-BE49-F238E27FC236}">
                  <a16:creationId xmlns:a16="http://schemas.microsoft.com/office/drawing/2014/main" id="{24FFB3CA-F927-45DC-B1CB-C81DB98A6637}"/>
                </a:ext>
              </a:extLst>
            </p:cNvPr>
            <p:cNvSpPr/>
            <p:nvPr/>
          </p:nvSpPr>
          <p:spPr>
            <a:xfrm>
              <a:off x="233997" y="10284600"/>
              <a:ext cx="406400" cy="260985"/>
            </a:xfrm>
            <a:custGeom>
              <a:avLst/>
              <a:gdLst/>
              <a:ahLst/>
              <a:cxnLst/>
              <a:rect l="l" t="t" r="r" b="b"/>
              <a:pathLst>
                <a:path w="406400" h="260984">
                  <a:moveTo>
                    <a:pt x="265226" y="241325"/>
                  </a:moveTo>
                  <a:lnTo>
                    <a:pt x="263613" y="239699"/>
                  </a:lnTo>
                  <a:lnTo>
                    <a:pt x="142113" y="239699"/>
                  </a:lnTo>
                  <a:lnTo>
                    <a:pt x="140106" y="239699"/>
                  </a:lnTo>
                  <a:lnTo>
                    <a:pt x="138480" y="241325"/>
                  </a:lnTo>
                  <a:lnTo>
                    <a:pt x="138480" y="245325"/>
                  </a:lnTo>
                  <a:lnTo>
                    <a:pt x="140106" y="246951"/>
                  </a:lnTo>
                  <a:lnTo>
                    <a:pt x="263613" y="246951"/>
                  </a:lnTo>
                  <a:lnTo>
                    <a:pt x="265226" y="245325"/>
                  </a:lnTo>
                  <a:lnTo>
                    <a:pt x="265226" y="241325"/>
                  </a:lnTo>
                  <a:close/>
                </a:path>
                <a:path w="406400" h="260984">
                  <a:moveTo>
                    <a:pt x="359473" y="19037"/>
                  </a:moveTo>
                  <a:lnTo>
                    <a:pt x="357847" y="17411"/>
                  </a:lnTo>
                  <a:lnTo>
                    <a:pt x="352234" y="17411"/>
                  </a:lnTo>
                  <a:lnTo>
                    <a:pt x="352234" y="24650"/>
                  </a:lnTo>
                  <a:lnTo>
                    <a:pt x="352234" y="209969"/>
                  </a:lnTo>
                  <a:lnTo>
                    <a:pt x="53949" y="209969"/>
                  </a:lnTo>
                  <a:lnTo>
                    <a:pt x="53949" y="24650"/>
                  </a:lnTo>
                  <a:lnTo>
                    <a:pt x="352234" y="24650"/>
                  </a:lnTo>
                  <a:lnTo>
                    <a:pt x="352234" y="17411"/>
                  </a:lnTo>
                  <a:lnTo>
                    <a:pt x="48323" y="17411"/>
                  </a:lnTo>
                  <a:lnTo>
                    <a:pt x="46697" y="19037"/>
                  </a:lnTo>
                  <a:lnTo>
                    <a:pt x="46697" y="215595"/>
                  </a:lnTo>
                  <a:lnTo>
                    <a:pt x="48323" y="217220"/>
                  </a:lnTo>
                  <a:lnTo>
                    <a:pt x="357847" y="217220"/>
                  </a:lnTo>
                  <a:lnTo>
                    <a:pt x="359473" y="215595"/>
                  </a:lnTo>
                  <a:lnTo>
                    <a:pt x="359473" y="209969"/>
                  </a:lnTo>
                  <a:lnTo>
                    <a:pt x="359473" y="24650"/>
                  </a:lnTo>
                  <a:lnTo>
                    <a:pt x="359473" y="19037"/>
                  </a:lnTo>
                  <a:close/>
                </a:path>
                <a:path w="406400" h="260984">
                  <a:moveTo>
                    <a:pt x="406158" y="251307"/>
                  </a:moveTo>
                  <a:lnTo>
                    <a:pt x="398919" y="228244"/>
                  </a:lnTo>
                  <a:lnTo>
                    <a:pt x="398919" y="238556"/>
                  </a:lnTo>
                  <a:lnTo>
                    <a:pt x="398919" y="249326"/>
                  </a:lnTo>
                  <a:lnTo>
                    <a:pt x="398310" y="250672"/>
                  </a:lnTo>
                  <a:lnTo>
                    <a:pt x="397332" y="251650"/>
                  </a:lnTo>
                  <a:lnTo>
                    <a:pt x="396341" y="252628"/>
                  </a:lnTo>
                  <a:lnTo>
                    <a:pt x="394995" y="253250"/>
                  </a:lnTo>
                  <a:lnTo>
                    <a:pt x="11150" y="253250"/>
                  </a:lnTo>
                  <a:lnTo>
                    <a:pt x="9791" y="252628"/>
                  </a:lnTo>
                  <a:lnTo>
                    <a:pt x="7848" y="250672"/>
                  </a:lnTo>
                  <a:lnTo>
                    <a:pt x="7213" y="249326"/>
                  </a:lnTo>
                  <a:lnTo>
                    <a:pt x="7239" y="238556"/>
                  </a:lnTo>
                  <a:lnTo>
                    <a:pt x="7785" y="237324"/>
                  </a:lnTo>
                  <a:lnTo>
                    <a:pt x="8686" y="236334"/>
                  </a:lnTo>
                  <a:lnTo>
                    <a:pt x="9791" y="235229"/>
                  </a:lnTo>
                  <a:lnTo>
                    <a:pt x="11163" y="234619"/>
                  </a:lnTo>
                  <a:lnTo>
                    <a:pt x="394995" y="234619"/>
                  </a:lnTo>
                  <a:lnTo>
                    <a:pt x="396341" y="235229"/>
                  </a:lnTo>
                  <a:lnTo>
                    <a:pt x="398310" y="237197"/>
                  </a:lnTo>
                  <a:lnTo>
                    <a:pt x="398919" y="238556"/>
                  </a:lnTo>
                  <a:lnTo>
                    <a:pt x="398919" y="228244"/>
                  </a:lnTo>
                  <a:lnTo>
                    <a:pt x="396989" y="227368"/>
                  </a:lnTo>
                  <a:lnTo>
                    <a:pt x="377761" y="227368"/>
                  </a:lnTo>
                  <a:lnTo>
                    <a:pt x="377761" y="9182"/>
                  </a:lnTo>
                  <a:lnTo>
                    <a:pt x="370535" y="889"/>
                  </a:lnTo>
                  <a:lnTo>
                    <a:pt x="370535" y="11176"/>
                  </a:lnTo>
                  <a:lnTo>
                    <a:pt x="370535" y="227368"/>
                  </a:lnTo>
                  <a:lnTo>
                    <a:pt x="35610" y="227368"/>
                  </a:lnTo>
                  <a:lnTo>
                    <a:pt x="35610" y="11176"/>
                  </a:lnTo>
                  <a:lnTo>
                    <a:pt x="36233" y="9804"/>
                  </a:lnTo>
                  <a:lnTo>
                    <a:pt x="38188" y="7848"/>
                  </a:lnTo>
                  <a:lnTo>
                    <a:pt x="39560" y="7239"/>
                  </a:lnTo>
                  <a:lnTo>
                    <a:pt x="366598" y="7239"/>
                  </a:lnTo>
                  <a:lnTo>
                    <a:pt x="367944" y="7848"/>
                  </a:lnTo>
                  <a:lnTo>
                    <a:pt x="369912" y="9817"/>
                  </a:lnTo>
                  <a:lnTo>
                    <a:pt x="370535" y="11176"/>
                  </a:lnTo>
                  <a:lnTo>
                    <a:pt x="370535" y="889"/>
                  </a:lnTo>
                  <a:lnTo>
                    <a:pt x="368592" y="0"/>
                  </a:lnTo>
                  <a:lnTo>
                    <a:pt x="37566" y="0"/>
                  </a:lnTo>
                  <a:lnTo>
                    <a:pt x="34391" y="1422"/>
                  </a:lnTo>
                  <a:lnTo>
                    <a:pt x="32105" y="3708"/>
                  </a:lnTo>
                  <a:lnTo>
                    <a:pt x="29794" y="6032"/>
                  </a:lnTo>
                  <a:lnTo>
                    <a:pt x="28384" y="9182"/>
                  </a:lnTo>
                  <a:lnTo>
                    <a:pt x="28371" y="227368"/>
                  </a:lnTo>
                  <a:lnTo>
                    <a:pt x="9169" y="227368"/>
                  </a:lnTo>
                  <a:lnTo>
                    <a:pt x="0" y="251307"/>
                  </a:lnTo>
                  <a:lnTo>
                    <a:pt x="1435" y="254482"/>
                  </a:lnTo>
                  <a:lnTo>
                    <a:pt x="6007" y="259067"/>
                  </a:lnTo>
                  <a:lnTo>
                    <a:pt x="9182" y="260489"/>
                  </a:lnTo>
                  <a:lnTo>
                    <a:pt x="396976" y="260489"/>
                  </a:lnTo>
                  <a:lnTo>
                    <a:pt x="400151" y="259067"/>
                  </a:lnTo>
                  <a:lnTo>
                    <a:pt x="402424" y="256781"/>
                  </a:lnTo>
                  <a:lnTo>
                    <a:pt x="404761" y="254469"/>
                  </a:lnTo>
                  <a:lnTo>
                    <a:pt x="405295" y="253250"/>
                  </a:lnTo>
                  <a:lnTo>
                    <a:pt x="406158" y="251307"/>
                  </a:lnTo>
                  <a:close/>
                </a:path>
              </a:pathLst>
            </a:custGeom>
            <a:solidFill>
              <a:srgbClr val="FFFFFF"/>
            </a:solidFill>
          </p:spPr>
          <p:txBody>
            <a:bodyPr wrap="square" lIns="0" tIns="0" rIns="0" bIns="0" rtlCol="0"/>
            <a:lstStyle/>
            <a:p>
              <a:endParaRPr lang="it-IT" dirty="0"/>
            </a:p>
          </p:txBody>
        </p:sp>
      </p:grpSp>
      <p:grpSp>
        <p:nvGrpSpPr>
          <p:cNvPr id="243" name="object 21">
            <a:extLst>
              <a:ext uri="{FF2B5EF4-FFF2-40B4-BE49-F238E27FC236}">
                <a16:creationId xmlns:a16="http://schemas.microsoft.com/office/drawing/2014/main" id="{333333DE-086F-4F69-B0A5-D169D403BDA0}"/>
              </a:ext>
            </a:extLst>
          </p:cNvPr>
          <p:cNvGrpSpPr/>
          <p:nvPr/>
        </p:nvGrpSpPr>
        <p:grpSpPr>
          <a:xfrm>
            <a:off x="5597765" y="9766300"/>
            <a:ext cx="1962785" cy="90830"/>
            <a:chOff x="5597766" y="9669145"/>
            <a:chExt cx="1962785" cy="90830"/>
          </a:xfrm>
        </p:grpSpPr>
        <p:sp>
          <p:nvSpPr>
            <p:cNvPr id="246" name="object 24">
              <a:extLst>
                <a:ext uri="{FF2B5EF4-FFF2-40B4-BE49-F238E27FC236}">
                  <a16:creationId xmlns:a16="http://schemas.microsoft.com/office/drawing/2014/main" id="{DA3DE6EB-5376-4D9B-AF38-BF9D63D0A4CC}"/>
                </a:ext>
              </a:extLst>
            </p:cNvPr>
            <p:cNvSpPr/>
            <p:nvPr/>
          </p:nvSpPr>
          <p:spPr>
            <a:xfrm>
              <a:off x="5597766" y="9669145"/>
              <a:ext cx="1962785" cy="47625"/>
            </a:xfrm>
            <a:custGeom>
              <a:avLst/>
              <a:gdLst/>
              <a:ahLst/>
              <a:cxnLst/>
              <a:rect l="l" t="t" r="r" b="b"/>
              <a:pathLst>
                <a:path w="1962784" h="47625">
                  <a:moveTo>
                    <a:pt x="1962238" y="0"/>
                  </a:moveTo>
                  <a:lnTo>
                    <a:pt x="0" y="0"/>
                  </a:lnTo>
                  <a:lnTo>
                    <a:pt x="0" y="47256"/>
                  </a:lnTo>
                  <a:lnTo>
                    <a:pt x="1962238" y="47256"/>
                  </a:lnTo>
                  <a:lnTo>
                    <a:pt x="1962238" y="0"/>
                  </a:lnTo>
                  <a:close/>
                </a:path>
              </a:pathLst>
            </a:custGeom>
            <a:solidFill>
              <a:srgbClr val="8E1230"/>
            </a:solidFill>
          </p:spPr>
          <p:txBody>
            <a:bodyPr wrap="square" lIns="0" tIns="0" rIns="0" bIns="0" rtlCol="0"/>
            <a:lstStyle/>
            <a:p>
              <a:endParaRPr lang="it-IT" dirty="0"/>
            </a:p>
          </p:txBody>
        </p:sp>
        <p:sp>
          <p:nvSpPr>
            <p:cNvPr id="247" name="object 25">
              <a:extLst>
                <a:ext uri="{FF2B5EF4-FFF2-40B4-BE49-F238E27FC236}">
                  <a16:creationId xmlns:a16="http://schemas.microsoft.com/office/drawing/2014/main" id="{73F0FCD1-1F1F-4AD1-ACCB-B45387B973F6}"/>
                </a:ext>
              </a:extLst>
            </p:cNvPr>
            <p:cNvSpPr/>
            <p:nvPr/>
          </p:nvSpPr>
          <p:spPr>
            <a:xfrm>
              <a:off x="6299771" y="9712350"/>
              <a:ext cx="1260475" cy="47625"/>
            </a:xfrm>
            <a:custGeom>
              <a:avLst/>
              <a:gdLst/>
              <a:ahLst/>
              <a:cxnLst/>
              <a:rect l="l" t="t" r="r" b="b"/>
              <a:pathLst>
                <a:path w="1260475" h="47625">
                  <a:moveTo>
                    <a:pt x="1260220" y="0"/>
                  </a:moveTo>
                  <a:lnTo>
                    <a:pt x="0" y="0"/>
                  </a:lnTo>
                  <a:lnTo>
                    <a:pt x="0" y="47256"/>
                  </a:lnTo>
                  <a:lnTo>
                    <a:pt x="1260220" y="47256"/>
                  </a:lnTo>
                  <a:lnTo>
                    <a:pt x="1260220" y="0"/>
                  </a:lnTo>
                  <a:close/>
                </a:path>
              </a:pathLst>
            </a:custGeom>
            <a:solidFill>
              <a:srgbClr val="E8573D"/>
            </a:solidFill>
          </p:spPr>
          <p:txBody>
            <a:bodyPr wrap="square" lIns="0" tIns="0" rIns="0" bIns="0" rtlCol="0"/>
            <a:lstStyle/>
            <a:p>
              <a:endParaRPr lang="it-IT" dirty="0"/>
            </a:p>
          </p:txBody>
        </p:sp>
      </p:grpSp>
      <p:sp>
        <p:nvSpPr>
          <p:cNvPr id="42" name="object 2">
            <a:extLst>
              <a:ext uri="{FF2B5EF4-FFF2-40B4-BE49-F238E27FC236}">
                <a16:creationId xmlns:a16="http://schemas.microsoft.com/office/drawing/2014/main" id="{8B845008-27ED-452D-9C7F-163C2132D3DD}"/>
              </a:ext>
            </a:extLst>
          </p:cNvPr>
          <p:cNvSpPr txBox="1"/>
          <p:nvPr/>
        </p:nvSpPr>
        <p:spPr>
          <a:xfrm>
            <a:off x="3215454" y="5651500"/>
            <a:ext cx="3336962" cy="197490"/>
          </a:xfrm>
          <a:prstGeom prst="rect">
            <a:avLst/>
          </a:prstGeom>
        </p:spPr>
        <p:txBody>
          <a:bodyPr vert="horz" wrap="square" lIns="0" tIns="12700" rIns="0" bIns="0" rtlCol="0">
            <a:spAutoFit/>
          </a:bodyPr>
          <a:lstStyle/>
          <a:p>
            <a:pPr marL="134620" rtl="0">
              <a:spcBef>
                <a:spcPts val="894"/>
              </a:spcBef>
            </a:pPr>
            <a:r>
              <a:rPr lang="it-IT" sz="1200" b="0" i="0" u="none" spc="-40" baseline="0" dirty="0">
                <a:solidFill>
                  <a:srgbClr val="8C1230"/>
                </a:solidFill>
                <a:latin typeface="Arial" panose="020B0604020202020204" pitchFamily="34" charset="0"/>
                <a:cs typeface="Arial" panose="020B0604020202020204" pitchFamily="34" charset="0"/>
              </a:rPr>
              <a:t>INFORMAZIONI GENERALI</a:t>
            </a:r>
            <a:endParaRPr lang="it-IT" sz="1000" dirty="0">
              <a:latin typeface="Arial" panose="020B0604020202020204" pitchFamily="34" charset="0"/>
              <a:cs typeface="Arial" panose="020B0604020202020204" pitchFamily="34" charset="0"/>
            </a:endParaRPr>
          </a:p>
        </p:txBody>
      </p:sp>
      <p:graphicFrame>
        <p:nvGraphicFramePr>
          <p:cNvPr id="43" name="Table 42">
            <a:extLst>
              <a:ext uri="{FF2B5EF4-FFF2-40B4-BE49-F238E27FC236}">
                <a16:creationId xmlns:a16="http://schemas.microsoft.com/office/drawing/2014/main" id="{33B213DF-8242-4FB4-B7BD-DFD006D4FAF3}"/>
              </a:ext>
            </a:extLst>
          </p:cNvPr>
          <p:cNvGraphicFramePr>
            <a:graphicFrameLocks noGrp="1"/>
          </p:cNvGraphicFramePr>
          <p:nvPr>
            <p:extLst>
              <p:ext uri="{D42A27DB-BD31-4B8C-83A1-F6EECF244321}">
                <p14:modId xmlns:p14="http://schemas.microsoft.com/office/powerpoint/2010/main" val="3617529092"/>
              </p:ext>
            </p:extLst>
          </p:nvPr>
        </p:nvGraphicFramePr>
        <p:xfrm>
          <a:off x="3325398" y="5880100"/>
          <a:ext cx="4034252" cy="1273015"/>
        </p:xfrm>
        <a:graphic>
          <a:graphicData uri="http://schemas.openxmlformats.org/drawingml/2006/table">
            <a:tbl>
              <a:tblPr>
                <a:tableStyleId>{D27102A9-8310-4765-A935-A1911B00CA55}</a:tableStyleId>
              </a:tblPr>
              <a:tblGrid>
                <a:gridCol w="1367252">
                  <a:extLst>
                    <a:ext uri="{9D8B030D-6E8A-4147-A177-3AD203B41FA5}">
                      <a16:colId xmlns:a16="http://schemas.microsoft.com/office/drawing/2014/main" val="20000"/>
                    </a:ext>
                  </a:extLst>
                </a:gridCol>
                <a:gridCol w="762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186411">
                <a:tc>
                  <a:txBody>
                    <a:bodyPr/>
                    <a:lstStyle/>
                    <a:p>
                      <a:pPr marL="0" lvl="0" algn="r" defTabSz="457200" rtl="0" eaLnBrk="1" latinLnBrk="0" hangingPunct="1"/>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Stile</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di</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investimento</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endParaRPr lang="it-it" sz="10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sz="105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b="0" i="0" u="none" kern="1200" baseline="0" noProof="0">
                          <a:solidFill>
                            <a:schemeClr val="tx1">
                              <a:lumMod val="65000"/>
                              <a:lumOff val="35000"/>
                            </a:schemeClr>
                          </a:solidFill>
                          <a:latin typeface="Arial" panose="020B0604020202020204" pitchFamily="34" charset="0"/>
                          <a:ea typeface="+mn-ea"/>
                          <a:cs typeface="Arial" panose="020B0604020202020204" pitchFamily="34" charset="0"/>
                        </a:rPr>
                        <a:t>Investimento multi-asset senza vincoli</a:t>
                      </a:r>
                      <a:endParaRPr lang="it-IT" sz="1000" kern="1200" noProof="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8821353"/>
                  </a:ext>
                </a:extLst>
              </a:tr>
              <a:tr h="195944">
                <a:tc>
                  <a:txBody>
                    <a:bodyPr/>
                    <a:lstStyle/>
                    <a:p>
                      <a:pPr marL="0" lvl="0" algn="r" defTabSz="457200" rtl="0" eaLnBrk="1" latinLnBrk="0" hangingPunct="1"/>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Data</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di</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lancio</a:t>
                      </a:r>
                      <a:endParaRPr lang="it-it" sz="10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sz="105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it-IT" sz="1000" b="0" i="0" u="none" kern="1200" baseline="0" noProof="0" dirty="0">
                          <a:solidFill>
                            <a:schemeClr val="tx1">
                              <a:lumMod val="65000"/>
                              <a:lumOff val="35000"/>
                            </a:schemeClr>
                          </a:solidFill>
                          <a:latin typeface="Arial" panose="020B0604020202020204" pitchFamily="34" charset="0"/>
                          <a:ea typeface="+mn-ea"/>
                          <a:cs typeface="Arial" panose="020B0604020202020204" pitchFamily="34" charset="0"/>
                        </a:rPr>
                        <a:t>04/05/2020</a:t>
                      </a: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5944">
                <a:tc>
                  <a:txBody>
                    <a:bodyPr/>
                    <a:lstStyle/>
                    <a:p>
                      <a:pPr marL="0" lvl="0" algn="r" defTabSz="457200" rtl="0" eaLnBrk="1" latinLnBrk="0" hangingPunct="1"/>
                      <a:r>
                        <a:rPr lang="it-it" sz="1000" b="1" i="0" u="none" kern="1200" baseline="0">
                          <a:solidFill>
                            <a:schemeClr val="tx1">
                              <a:lumMod val="65000"/>
                              <a:lumOff val="35000"/>
                            </a:schemeClr>
                          </a:solidFill>
                          <a:latin typeface="Arial" panose="020B0604020202020204" pitchFamily="34" charset="0"/>
                          <a:ea typeface="+mn-ea"/>
                          <a:cs typeface="Arial" panose="020B0604020202020204" pitchFamily="34" charset="0"/>
                        </a:rPr>
                        <a:t>Struttura</a:t>
                      </a:r>
                      <a:endParaRPr lang="it-it" sz="10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sz="105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it-IT" sz="1000" b="0" i="0" u="none" kern="1200" baseline="0" noProof="0">
                          <a:solidFill>
                            <a:schemeClr val="tx1">
                              <a:lumMod val="65000"/>
                              <a:lumOff val="35000"/>
                            </a:schemeClr>
                          </a:solidFill>
                          <a:latin typeface="Arial" panose="020B0604020202020204" pitchFamily="34" charset="0"/>
                          <a:ea typeface="+mn-ea"/>
                          <a:cs typeface="Arial" panose="020B0604020202020204" pitchFamily="34" charset="0"/>
                        </a:rPr>
                        <a:t>OICVM</a:t>
                      </a: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6411">
                <a:tc>
                  <a:txBody>
                    <a:bodyPr/>
                    <a:lstStyle/>
                    <a:p>
                      <a:pPr marL="0" lvl="0" algn="r" defTabSz="457200" rtl="0" eaLnBrk="1" latinLnBrk="0" hangingPunct="1"/>
                      <a:r>
                        <a:rPr lang="it-it" sz="1000" b="1" i="0" u="none" kern="1200" baseline="0">
                          <a:solidFill>
                            <a:schemeClr val="tx1">
                              <a:lumMod val="65000"/>
                              <a:lumOff val="35000"/>
                            </a:schemeClr>
                          </a:solidFill>
                          <a:latin typeface="Arial" panose="020B0604020202020204" pitchFamily="34" charset="0"/>
                          <a:ea typeface="+mn-ea"/>
                          <a:cs typeface="Arial" panose="020B0604020202020204" pitchFamily="34" charset="0"/>
                        </a:rPr>
                        <a:t>Domicilio</a:t>
                      </a: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sz="105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r>
                        <a:rPr lang="it-IT" sz="1000" b="0" i="0" u="none" kern="1200" baseline="0" noProof="0">
                          <a:solidFill>
                            <a:schemeClr val="tx1">
                              <a:lumMod val="65000"/>
                              <a:lumOff val="35000"/>
                            </a:schemeClr>
                          </a:solidFill>
                          <a:latin typeface="Arial" panose="020B0604020202020204" pitchFamily="34" charset="0"/>
                          <a:ea typeface="+mn-ea"/>
                          <a:cs typeface="Arial" panose="020B0604020202020204" pitchFamily="34" charset="0"/>
                        </a:rPr>
                        <a:t>Lussemburgo </a:t>
                      </a:r>
                      <a:endParaRPr lang="it-IT" sz="1000" kern="1200" noProof="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6127">
                <a:tc>
                  <a:txBody>
                    <a:bodyPr/>
                    <a:lstStyle/>
                    <a:p>
                      <a:pPr marL="0" lvl="0" algn="r" defTabSz="457200" rtl="0" eaLnBrk="1" latinLnBrk="0" hangingPunct="1"/>
                      <a:r>
                        <a:rPr lang="it-it" sz="1000" b="1" i="0" u="none" kern="1200" spc="-20" baseline="0" dirty="0">
                          <a:solidFill>
                            <a:schemeClr val="tx1">
                              <a:lumMod val="65000"/>
                              <a:lumOff val="35000"/>
                            </a:schemeClr>
                          </a:solidFill>
                          <a:latin typeface="Arial" panose="020B0604020202020204" pitchFamily="34" charset="0"/>
                          <a:ea typeface="+mn-ea"/>
                          <a:cs typeface="Arial" panose="020B0604020202020204" pitchFamily="34" charset="0"/>
                        </a:rPr>
                        <a:t>Società</a:t>
                      </a:r>
                      <a:r>
                        <a:rPr lang="it-IT" sz="1000" b="1" i="0" u="none" kern="1200" spc="-2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spc="-20" baseline="0" dirty="0">
                          <a:solidFill>
                            <a:schemeClr val="tx1">
                              <a:lumMod val="65000"/>
                              <a:lumOff val="35000"/>
                            </a:schemeClr>
                          </a:solidFill>
                          <a:latin typeface="Arial" panose="020B0604020202020204" pitchFamily="34" charset="0"/>
                          <a:ea typeface="+mn-ea"/>
                          <a:cs typeface="Arial" panose="020B0604020202020204" pitchFamily="34" charset="0"/>
                        </a:rPr>
                        <a:t>di</a:t>
                      </a:r>
                      <a:r>
                        <a:rPr lang="it-IT" sz="1000" b="1" i="0" u="none" kern="1200" spc="-2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spc="-20" baseline="0" dirty="0">
                          <a:solidFill>
                            <a:schemeClr val="tx1">
                              <a:lumMod val="65000"/>
                              <a:lumOff val="35000"/>
                            </a:schemeClr>
                          </a:solidFill>
                          <a:latin typeface="Arial" panose="020B0604020202020204" pitchFamily="34" charset="0"/>
                          <a:ea typeface="+mn-ea"/>
                          <a:cs typeface="Arial" panose="020B0604020202020204" pitchFamily="34" charset="0"/>
                        </a:rPr>
                        <a:t>gestione</a:t>
                      </a: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it-it" sz="105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ts val="1000"/>
                        </a:lnSpc>
                        <a:spcBef>
                          <a:spcPts val="0"/>
                        </a:spcBef>
                        <a:spcAft>
                          <a:spcPts val="0"/>
                        </a:spcAft>
                        <a:buClrTx/>
                        <a:buSzTx/>
                        <a:buFontTx/>
                        <a:buNone/>
                        <a:tabLst/>
                        <a:defRPr/>
                      </a:pPr>
                      <a:r>
                        <a:rPr lang="it-IT" sz="1000" b="0" i="0" u="none" kern="1200" baseline="0" noProof="0">
                          <a:solidFill>
                            <a:schemeClr val="tx1">
                              <a:lumMod val="65000"/>
                              <a:lumOff val="35000"/>
                            </a:schemeClr>
                          </a:solidFill>
                          <a:latin typeface="Arial" panose="020B0604020202020204" pitchFamily="34" charset="0"/>
                          <a:ea typeface="+mn-ea"/>
                          <a:cs typeface="Arial" panose="020B0604020202020204" pitchFamily="34" charset="0"/>
                        </a:rPr>
                        <a:t>Generali Investments Luxembourg S.A.</a:t>
                      </a:r>
                    </a:p>
                  </a:txBody>
                  <a:tcPr marL="8689" marR="8689" marT="8689" marB="8689"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86127">
                <a:tc>
                  <a:txBody>
                    <a:bodyPr/>
                    <a:lstStyle/>
                    <a:p>
                      <a:pPr marL="0" lvl="0" algn="r" defTabSz="457200" rtl="0" eaLnBrk="1" latinLnBrk="0" hangingPunct="1"/>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Gestore</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degli</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 </a:t>
                      </a:r>
                      <a:r>
                        <a:rPr lang="it-it" sz="1000" b="1" i="0" u="none" kern="1200" baseline="0" dirty="0">
                          <a:solidFill>
                            <a:schemeClr val="tx1">
                              <a:lumMod val="65000"/>
                              <a:lumOff val="35000"/>
                            </a:schemeClr>
                          </a:solidFill>
                          <a:latin typeface="Arial" panose="020B0604020202020204" pitchFamily="34" charset="0"/>
                          <a:ea typeface="+mn-ea"/>
                          <a:cs typeface="Arial" panose="020B0604020202020204" pitchFamily="34" charset="0"/>
                        </a:rPr>
                        <a:t>investimenti</a:t>
                      </a:r>
                    </a:p>
                  </a:txBody>
                  <a:tcPr marL="8689" marR="8689" marT="8689" marB="8689"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it-it" sz="105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ts val="1000"/>
                        </a:lnSpc>
                        <a:spcBef>
                          <a:spcPts val="0"/>
                        </a:spcBef>
                        <a:spcAft>
                          <a:spcPts val="0"/>
                        </a:spcAft>
                        <a:buClrTx/>
                        <a:buSzTx/>
                        <a:buFontTx/>
                        <a:buNone/>
                        <a:tabLst/>
                        <a:defRPr/>
                      </a:pPr>
                      <a:r>
                        <a:rPr lang="it-IT" sz="1000" b="0" i="0" u="none" kern="1200" baseline="0" noProof="0" dirty="0">
                          <a:solidFill>
                            <a:schemeClr val="tx1">
                              <a:lumMod val="65000"/>
                              <a:lumOff val="35000"/>
                            </a:schemeClr>
                          </a:solidFill>
                          <a:latin typeface="Arial" panose="020B0604020202020204" pitchFamily="34" charset="0"/>
                          <a:ea typeface="+mn-ea"/>
                          <a:cs typeface="Arial" panose="020B0604020202020204" pitchFamily="34" charset="0"/>
                        </a:rPr>
                        <a:t>Plenisfer Investment Management SGR S.p.A.</a:t>
                      </a:r>
                      <a:endParaRPr lang="it-IT" sz="1000"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8689" marR="8689" marT="8689" marB="8689"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1516821"/>
                  </a:ext>
                </a:extLst>
              </a:tr>
            </a:tbl>
          </a:graphicData>
        </a:graphic>
      </p:graphicFrame>
      <p:sp>
        <p:nvSpPr>
          <p:cNvPr id="44" name="object 39">
            <a:extLst>
              <a:ext uri="{FF2B5EF4-FFF2-40B4-BE49-F238E27FC236}">
                <a16:creationId xmlns:a16="http://schemas.microsoft.com/office/drawing/2014/main" id="{DA0AD6DC-FA4A-4687-83EA-97277F01BA14}"/>
              </a:ext>
            </a:extLst>
          </p:cNvPr>
          <p:cNvSpPr txBox="1"/>
          <p:nvPr/>
        </p:nvSpPr>
        <p:spPr>
          <a:xfrm>
            <a:off x="3369951" y="8987548"/>
            <a:ext cx="2471418" cy="339195"/>
          </a:xfrm>
          <a:prstGeom prst="rect">
            <a:avLst/>
          </a:prstGeom>
        </p:spPr>
        <p:txBody>
          <a:bodyPr vert="horz" wrap="square" lIns="0" tIns="31115" rIns="0" bIns="0" rtlCol="0">
            <a:spAutoFit/>
          </a:bodyPr>
          <a:lstStyle/>
          <a:p>
            <a:pPr algn="l" rtl="0"/>
            <a:r>
              <a:rPr lang="it-IT" sz="1000" b="1" i="0" u="none" baseline="0" dirty="0">
                <a:solidFill>
                  <a:schemeClr val="tx1">
                    <a:lumMod val="65000"/>
                    <a:lumOff val="35000"/>
                  </a:schemeClr>
                </a:solidFill>
                <a:latin typeface="Arial" panose="020B0604020202020204" pitchFamily="34" charset="0"/>
                <a:cs typeface="Arial" panose="020B0604020202020204" pitchFamily="34" charset="0"/>
              </a:rPr>
              <a:t>Rischio inferiore </a:t>
            </a:r>
          </a:p>
          <a:p>
            <a:pPr algn="l" rtl="0"/>
            <a:r>
              <a:rPr lang="it-IT" sz="1000" b="0" i="0" u="none" baseline="0" dirty="0">
                <a:solidFill>
                  <a:schemeClr val="tx1">
                    <a:lumMod val="65000"/>
                    <a:lumOff val="35000"/>
                  </a:schemeClr>
                </a:solidFill>
                <a:latin typeface="Arial" panose="020B0604020202020204" pitchFamily="34" charset="0"/>
                <a:cs typeface="Arial" panose="020B0604020202020204" pitchFamily="34" charset="0"/>
              </a:rPr>
              <a:t>Rendimenti potenzialmente inferiori</a:t>
            </a:r>
            <a:endParaRPr lang="it-IT" sz="1000"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45" name="object 40">
            <a:extLst>
              <a:ext uri="{FF2B5EF4-FFF2-40B4-BE49-F238E27FC236}">
                <a16:creationId xmlns:a16="http://schemas.microsoft.com/office/drawing/2014/main" id="{588E5223-18C9-43D1-8147-B2CBBF7296C4}"/>
              </a:ext>
            </a:extLst>
          </p:cNvPr>
          <p:cNvGraphicFramePr>
            <a:graphicFrameLocks noGrp="1"/>
          </p:cNvGraphicFramePr>
          <p:nvPr>
            <p:extLst>
              <p:ext uri="{D42A27DB-BD31-4B8C-83A1-F6EECF244321}">
                <p14:modId xmlns:p14="http://schemas.microsoft.com/office/powerpoint/2010/main" val="1167985388"/>
              </p:ext>
            </p:extLst>
          </p:nvPr>
        </p:nvGraphicFramePr>
        <p:xfrm>
          <a:off x="3334590" y="9507090"/>
          <a:ext cx="3809999" cy="181588"/>
        </p:xfrm>
        <a:graphic>
          <a:graphicData uri="http://schemas.openxmlformats.org/drawingml/2006/table">
            <a:tbl>
              <a:tblPr firstRow="1" bandRow="1">
                <a:tableStyleId>{2D5ABB26-0587-4C30-8999-92F81FD0307C}</a:tableStyleId>
              </a:tblPr>
              <a:tblGrid>
                <a:gridCol w="544195">
                  <a:extLst>
                    <a:ext uri="{9D8B030D-6E8A-4147-A177-3AD203B41FA5}">
                      <a16:colId xmlns:a16="http://schemas.microsoft.com/office/drawing/2014/main" val="20000"/>
                    </a:ext>
                  </a:extLst>
                </a:gridCol>
                <a:gridCol w="544195">
                  <a:extLst>
                    <a:ext uri="{9D8B030D-6E8A-4147-A177-3AD203B41FA5}">
                      <a16:colId xmlns:a16="http://schemas.microsoft.com/office/drawing/2014/main" val="20001"/>
                    </a:ext>
                  </a:extLst>
                </a:gridCol>
                <a:gridCol w="544195">
                  <a:extLst>
                    <a:ext uri="{9D8B030D-6E8A-4147-A177-3AD203B41FA5}">
                      <a16:colId xmlns:a16="http://schemas.microsoft.com/office/drawing/2014/main" val="20002"/>
                    </a:ext>
                  </a:extLst>
                </a:gridCol>
                <a:gridCol w="544194">
                  <a:extLst>
                    <a:ext uri="{9D8B030D-6E8A-4147-A177-3AD203B41FA5}">
                      <a16:colId xmlns:a16="http://schemas.microsoft.com/office/drawing/2014/main" val="20003"/>
                    </a:ext>
                  </a:extLst>
                </a:gridCol>
                <a:gridCol w="538480">
                  <a:extLst>
                    <a:ext uri="{9D8B030D-6E8A-4147-A177-3AD203B41FA5}">
                      <a16:colId xmlns:a16="http://schemas.microsoft.com/office/drawing/2014/main" val="20004"/>
                    </a:ext>
                  </a:extLst>
                </a:gridCol>
                <a:gridCol w="550545">
                  <a:extLst>
                    <a:ext uri="{9D8B030D-6E8A-4147-A177-3AD203B41FA5}">
                      <a16:colId xmlns:a16="http://schemas.microsoft.com/office/drawing/2014/main" val="20005"/>
                    </a:ext>
                  </a:extLst>
                </a:gridCol>
                <a:gridCol w="544195">
                  <a:extLst>
                    <a:ext uri="{9D8B030D-6E8A-4147-A177-3AD203B41FA5}">
                      <a16:colId xmlns:a16="http://schemas.microsoft.com/office/drawing/2014/main" val="20006"/>
                    </a:ext>
                  </a:extLst>
                </a:gridCol>
              </a:tblGrid>
              <a:tr h="181588">
                <a:tc>
                  <a:txBody>
                    <a:bodyPr/>
                    <a:lstStyle/>
                    <a:p>
                      <a:pPr algn="ctr" rtl="0">
                        <a:lnSpc>
                          <a:spcPct val="100000"/>
                        </a:lnSpc>
                        <a:spcBef>
                          <a:spcPts val="325"/>
                        </a:spcBef>
                      </a:pPr>
                      <a:r>
                        <a:rPr lang="it-it" sz="750" b="1" i="0" u="none" baseline="0">
                          <a:solidFill>
                            <a:srgbClr val="6D6E71"/>
                          </a:solidFill>
                          <a:latin typeface="HelveticaNeueLT Std Blk Cn"/>
                          <a:cs typeface="HelveticaNeueLT Std Blk Cn"/>
                        </a:rPr>
                        <a:t>1</a:t>
                      </a:r>
                      <a:endParaRPr sz="750">
                        <a:latin typeface="HelveticaNeueLT Std Blk Cn"/>
                        <a:cs typeface="HelveticaNeueLT Std Blk Cn"/>
                      </a:endParaRPr>
                    </a:p>
                  </a:txBody>
                  <a:tcPr marL="0" marR="0" marT="41275" marB="0">
                    <a:lnL w="9525">
                      <a:solidFill>
                        <a:srgbClr val="231F20"/>
                      </a:solidFill>
                      <a:prstDash val="solid"/>
                    </a:lnL>
                    <a:lnR w="9525">
                      <a:solidFill>
                        <a:srgbClr val="231F20"/>
                      </a:solidFill>
                      <a:prstDash val="solid"/>
                    </a:lnR>
                    <a:lnT w="19050">
                      <a:solidFill>
                        <a:srgbClr val="C5271C"/>
                      </a:solidFill>
                      <a:prstDash val="solid"/>
                    </a:lnT>
                    <a:lnB w="9525">
                      <a:solidFill>
                        <a:srgbClr val="231F20"/>
                      </a:solidFill>
                      <a:prstDash val="solid"/>
                    </a:lnB>
                  </a:tcPr>
                </a:tc>
                <a:tc>
                  <a:txBody>
                    <a:bodyPr/>
                    <a:lstStyle/>
                    <a:p>
                      <a:pPr algn="ctr" rtl="0">
                        <a:lnSpc>
                          <a:spcPct val="100000"/>
                        </a:lnSpc>
                        <a:spcBef>
                          <a:spcPts val="325"/>
                        </a:spcBef>
                      </a:pPr>
                      <a:r>
                        <a:rPr lang="it-it" sz="750" b="1" i="0" u="none" baseline="0">
                          <a:solidFill>
                            <a:srgbClr val="6D6E71"/>
                          </a:solidFill>
                          <a:latin typeface="HelveticaNeueLT Std Blk Cn"/>
                          <a:cs typeface="HelveticaNeueLT Std Blk Cn"/>
                        </a:rPr>
                        <a:t>2</a:t>
                      </a:r>
                      <a:endParaRPr sz="750">
                        <a:latin typeface="HelveticaNeueLT Std Blk Cn"/>
                        <a:cs typeface="HelveticaNeueLT Std Blk Cn"/>
                      </a:endParaRPr>
                    </a:p>
                  </a:txBody>
                  <a:tcPr marL="0" marR="0" marT="41275" marB="0">
                    <a:lnL w="9525">
                      <a:solidFill>
                        <a:srgbClr val="231F20"/>
                      </a:solidFill>
                      <a:prstDash val="solid"/>
                    </a:lnL>
                    <a:lnR w="9525">
                      <a:solidFill>
                        <a:srgbClr val="231F20"/>
                      </a:solidFill>
                      <a:prstDash val="solid"/>
                    </a:lnR>
                    <a:lnT w="19050">
                      <a:solidFill>
                        <a:srgbClr val="C5271C"/>
                      </a:solidFill>
                      <a:prstDash val="solid"/>
                    </a:lnT>
                    <a:lnB w="9525">
                      <a:solidFill>
                        <a:srgbClr val="231F20"/>
                      </a:solidFill>
                      <a:prstDash val="solid"/>
                    </a:lnB>
                  </a:tcPr>
                </a:tc>
                <a:tc>
                  <a:txBody>
                    <a:bodyPr/>
                    <a:lstStyle/>
                    <a:p>
                      <a:pPr algn="ctr" rtl="0">
                        <a:lnSpc>
                          <a:spcPct val="100000"/>
                        </a:lnSpc>
                        <a:spcBef>
                          <a:spcPts val="325"/>
                        </a:spcBef>
                      </a:pPr>
                      <a:r>
                        <a:rPr lang="it-it" sz="750" b="1" i="0" u="none" baseline="0">
                          <a:solidFill>
                            <a:srgbClr val="6D6E71"/>
                          </a:solidFill>
                          <a:latin typeface="HelveticaNeueLT Std Blk Cn"/>
                          <a:cs typeface="HelveticaNeueLT Std Blk Cn"/>
                        </a:rPr>
                        <a:t>3</a:t>
                      </a:r>
                      <a:endParaRPr sz="750">
                        <a:latin typeface="HelveticaNeueLT Std Blk Cn"/>
                        <a:cs typeface="HelveticaNeueLT Std Blk Cn"/>
                      </a:endParaRPr>
                    </a:p>
                  </a:txBody>
                  <a:tcPr marL="0" marR="0" marT="41275" marB="0">
                    <a:lnL w="9525">
                      <a:solidFill>
                        <a:srgbClr val="231F20"/>
                      </a:solidFill>
                      <a:prstDash val="solid"/>
                    </a:lnL>
                    <a:lnR w="9525">
                      <a:solidFill>
                        <a:srgbClr val="231F20"/>
                      </a:solidFill>
                      <a:prstDash val="solid"/>
                    </a:lnR>
                    <a:lnT w="19050">
                      <a:solidFill>
                        <a:srgbClr val="C5271C"/>
                      </a:solidFill>
                      <a:prstDash val="solid"/>
                    </a:lnT>
                    <a:lnB w="9525">
                      <a:solidFill>
                        <a:srgbClr val="231F20"/>
                      </a:solidFill>
                      <a:prstDash val="solid"/>
                    </a:lnB>
                  </a:tcPr>
                </a:tc>
                <a:tc>
                  <a:txBody>
                    <a:bodyPr/>
                    <a:lstStyle/>
                    <a:p>
                      <a:pPr algn="ctr" rtl="0">
                        <a:lnSpc>
                          <a:spcPct val="100000"/>
                        </a:lnSpc>
                        <a:spcBef>
                          <a:spcPts val="325"/>
                        </a:spcBef>
                      </a:pPr>
                      <a:r>
                        <a:rPr lang="it-it" sz="750" b="1" i="0" u="none" baseline="0">
                          <a:solidFill>
                            <a:srgbClr val="6D6E71"/>
                          </a:solidFill>
                          <a:latin typeface="HelveticaNeueLT Std Blk Cn"/>
                          <a:cs typeface="HelveticaNeueLT Std Blk Cn"/>
                        </a:rPr>
                        <a:t>4</a:t>
                      </a:r>
                      <a:endParaRPr sz="750" dirty="0">
                        <a:latin typeface="HelveticaNeueLT Std Blk Cn"/>
                        <a:cs typeface="HelveticaNeueLT Std Blk Cn"/>
                      </a:endParaRPr>
                    </a:p>
                  </a:txBody>
                  <a:tcPr marL="0" marR="0" marT="41275" marB="0">
                    <a:lnL w="9525">
                      <a:solidFill>
                        <a:srgbClr val="231F20"/>
                      </a:solidFill>
                      <a:prstDash val="solid"/>
                    </a:lnL>
                    <a:lnR w="9525">
                      <a:solidFill>
                        <a:srgbClr val="231F20"/>
                      </a:solidFill>
                      <a:prstDash val="solid"/>
                    </a:lnR>
                    <a:lnT w="19050">
                      <a:solidFill>
                        <a:srgbClr val="C5271C"/>
                      </a:solidFill>
                      <a:prstDash val="solid"/>
                    </a:lnT>
                    <a:lnB w="9525">
                      <a:solidFill>
                        <a:srgbClr val="231F20"/>
                      </a:solidFill>
                      <a:prstDash val="solid"/>
                    </a:lnB>
                  </a:tcPr>
                </a:tc>
                <a:tc>
                  <a:txBody>
                    <a:bodyPr/>
                    <a:lstStyle/>
                    <a:p>
                      <a:pPr marL="0" algn="ctr" rtl="0">
                        <a:lnSpc>
                          <a:spcPct val="100000"/>
                        </a:lnSpc>
                        <a:spcBef>
                          <a:spcPts val="325"/>
                        </a:spcBef>
                      </a:pPr>
                      <a:r>
                        <a:rPr lang="it-it" sz="750" b="1" i="0" u="none" baseline="0">
                          <a:solidFill>
                            <a:srgbClr val="6D6E71"/>
                          </a:solidFill>
                          <a:latin typeface="HelveticaNeueLT Std Blk Cn"/>
                          <a:ea typeface="+mn-ea"/>
                          <a:cs typeface="HelveticaNeueLT Std Blk Cn"/>
                        </a:rPr>
                        <a:t>5</a:t>
                      </a:r>
                    </a:p>
                  </a:txBody>
                  <a:tcPr marL="0" marR="0" marT="41275" marB="0">
                    <a:lnL w="9525">
                      <a:solidFill>
                        <a:srgbClr val="231F20"/>
                      </a:solidFill>
                      <a:prstDash val="solid"/>
                    </a:lnL>
                    <a:lnR w="9525">
                      <a:solidFill>
                        <a:srgbClr val="231F20"/>
                      </a:solidFill>
                      <a:prstDash val="solid"/>
                    </a:lnR>
                    <a:lnT w="19050">
                      <a:solidFill>
                        <a:srgbClr val="C5271C"/>
                      </a:solidFill>
                      <a:prstDash val="solid"/>
                    </a:lnT>
                    <a:lnB w="9525">
                      <a:solidFill>
                        <a:srgbClr val="231F20"/>
                      </a:solidFill>
                      <a:prstDash val="solid"/>
                    </a:lnB>
                    <a:solidFill>
                      <a:schemeClr val="bg1"/>
                    </a:solidFill>
                  </a:tcPr>
                </a:tc>
                <a:tc>
                  <a:txBody>
                    <a:bodyPr/>
                    <a:lstStyle/>
                    <a:p>
                      <a:pPr marL="0" algn="ctr" rtl="0">
                        <a:lnSpc>
                          <a:spcPct val="100000"/>
                        </a:lnSpc>
                        <a:spcBef>
                          <a:spcPts val="325"/>
                        </a:spcBef>
                      </a:pPr>
                      <a:r>
                        <a:rPr lang="it-it" sz="750" b="1" i="0" u="none" baseline="0">
                          <a:solidFill>
                            <a:srgbClr val="FFFFFF"/>
                          </a:solidFill>
                          <a:latin typeface="HelveticaNeueLT Std Blk Cn"/>
                          <a:ea typeface="+mn-ea"/>
                          <a:cs typeface="HelveticaNeueLT Std Blk Cn"/>
                        </a:rPr>
                        <a:t>6</a:t>
                      </a:r>
                    </a:p>
                  </a:txBody>
                  <a:tcPr marL="0" marR="0" marT="41275" marB="0">
                    <a:lnL w="9525">
                      <a:solidFill>
                        <a:srgbClr val="231F20"/>
                      </a:solidFill>
                      <a:prstDash val="solid"/>
                    </a:lnL>
                    <a:lnR w="9525">
                      <a:solidFill>
                        <a:srgbClr val="231F20"/>
                      </a:solidFill>
                      <a:prstDash val="solid"/>
                    </a:lnR>
                    <a:lnT w="19050">
                      <a:solidFill>
                        <a:srgbClr val="C5271C"/>
                      </a:solidFill>
                      <a:prstDash val="solid"/>
                    </a:lnT>
                    <a:lnB w="9525">
                      <a:solidFill>
                        <a:srgbClr val="231F20"/>
                      </a:solidFill>
                      <a:prstDash val="solid"/>
                    </a:lnB>
                    <a:solidFill>
                      <a:srgbClr val="6D6E71"/>
                    </a:solidFill>
                  </a:tcPr>
                </a:tc>
                <a:tc>
                  <a:txBody>
                    <a:bodyPr/>
                    <a:lstStyle/>
                    <a:p>
                      <a:pPr algn="ctr" rtl="0">
                        <a:lnSpc>
                          <a:spcPct val="100000"/>
                        </a:lnSpc>
                        <a:spcBef>
                          <a:spcPts val="325"/>
                        </a:spcBef>
                      </a:pPr>
                      <a:r>
                        <a:rPr lang="it-it" sz="750" b="1" i="0" u="none" baseline="0" dirty="0">
                          <a:solidFill>
                            <a:srgbClr val="6D6E71"/>
                          </a:solidFill>
                          <a:latin typeface="HelveticaNeueLT Std Blk Cn"/>
                          <a:cs typeface="HelveticaNeueLT Std Blk Cn"/>
                        </a:rPr>
                        <a:t>7</a:t>
                      </a:r>
                      <a:endParaRPr sz="750" dirty="0">
                        <a:latin typeface="HelveticaNeueLT Std Blk Cn"/>
                        <a:cs typeface="HelveticaNeueLT Std Blk Cn"/>
                      </a:endParaRPr>
                    </a:p>
                  </a:txBody>
                  <a:tcPr marL="0" marR="0" marT="41275" marB="0">
                    <a:lnL w="9525">
                      <a:solidFill>
                        <a:srgbClr val="231F20"/>
                      </a:solidFill>
                      <a:prstDash val="solid"/>
                    </a:lnL>
                    <a:lnR w="9525">
                      <a:solidFill>
                        <a:srgbClr val="6D6E71"/>
                      </a:solidFill>
                      <a:prstDash val="solid"/>
                    </a:lnR>
                    <a:lnT w="19050">
                      <a:solidFill>
                        <a:srgbClr val="C5271C"/>
                      </a:solidFill>
                      <a:prstDash val="solid"/>
                    </a:lnT>
                    <a:lnB w="9525">
                      <a:solidFill>
                        <a:srgbClr val="231F20"/>
                      </a:solidFill>
                      <a:prstDash val="solid"/>
                    </a:lnB>
                  </a:tcPr>
                </a:tc>
                <a:extLst>
                  <a:ext uri="{0D108BD9-81ED-4DB2-BD59-A6C34878D82A}">
                    <a16:rowId xmlns:a16="http://schemas.microsoft.com/office/drawing/2014/main" val="10000"/>
                  </a:ext>
                </a:extLst>
              </a:tr>
            </a:tbl>
          </a:graphicData>
        </a:graphic>
      </p:graphicFrame>
      <p:grpSp>
        <p:nvGrpSpPr>
          <p:cNvPr id="46" name="object 41">
            <a:extLst>
              <a:ext uri="{FF2B5EF4-FFF2-40B4-BE49-F238E27FC236}">
                <a16:creationId xmlns:a16="http://schemas.microsoft.com/office/drawing/2014/main" id="{46FF0149-0759-4797-980C-6B56287130FE}"/>
              </a:ext>
            </a:extLst>
          </p:cNvPr>
          <p:cNvGrpSpPr/>
          <p:nvPr/>
        </p:nvGrpSpPr>
        <p:grpSpPr>
          <a:xfrm>
            <a:off x="3334589" y="9410700"/>
            <a:ext cx="3808729" cy="50800"/>
            <a:chOff x="3284457" y="7102930"/>
            <a:chExt cx="3808729" cy="50800"/>
          </a:xfrm>
        </p:grpSpPr>
        <p:sp>
          <p:nvSpPr>
            <p:cNvPr id="47" name="object 42">
              <a:extLst>
                <a:ext uri="{FF2B5EF4-FFF2-40B4-BE49-F238E27FC236}">
                  <a16:creationId xmlns:a16="http://schemas.microsoft.com/office/drawing/2014/main" id="{39FD41A7-5B4B-4BB0-BE6D-689B60735C05}"/>
                </a:ext>
              </a:extLst>
            </p:cNvPr>
            <p:cNvSpPr/>
            <p:nvPr/>
          </p:nvSpPr>
          <p:spPr>
            <a:xfrm>
              <a:off x="3297376" y="7128330"/>
              <a:ext cx="3763645" cy="0"/>
            </a:xfrm>
            <a:custGeom>
              <a:avLst/>
              <a:gdLst/>
              <a:ahLst/>
              <a:cxnLst/>
              <a:rect l="l" t="t" r="r" b="b"/>
              <a:pathLst>
                <a:path w="3763645">
                  <a:moveTo>
                    <a:pt x="0" y="0"/>
                  </a:moveTo>
                  <a:lnTo>
                    <a:pt x="3763187" y="0"/>
                  </a:lnTo>
                </a:path>
              </a:pathLst>
            </a:custGeom>
            <a:ln w="11938">
              <a:solidFill>
                <a:srgbClr val="C5271C"/>
              </a:solidFill>
            </a:ln>
          </p:spPr>
          <p:txBody>
            <a:bodyPr wrap="square" lIns="0" tIns="0" rIns="0" bIns="0" rtlCol="0"/>
            <a:lstStyle/>
            <a:p>
              <a:endParaRPr lang="it-IT" dirty="0">
                <a:latin typeface="Arial" panose="020B0604020202020204" pitchFamily="34" charset="0"/>
                <a:cs typeface="Arial" panose="020B0604020202020204" pitchFamily="34" charset="0"/>
              </a:endParaRPr>
            </a:p>
          </p:txBody>
        </p:sp>
        <p:sp>
          <p:nvSpPr>
            <p:cNvPr id="48" name="object 43">
              <a:extLst>
                <a:ext uri="{FF2B5EF4-FFF2-40B4-BE49-F238E27FC236}">
                  <a16:creationId xmlns:a16="http://schemas.microsoft.com/office/drawing/2014/main" id="{E6E53442-F789-477E-B9F5-8163EBF527B0}"/>
                </a:ext>
              </a:extLst>
            </p:cNvPr>
            <p:cNvSpPr/>
            <p:nvPr/>
          </p:nvSpPr>
          <p:spPr>
            <a:xfrm>
              <a:off x="3284448" y="7102932"/>
              <a:ext cx="3808729" cy="50800"/>
            </a:xfrm>
            <a:custGeom>
              <a:avLst/>
              <a:gdLst/>
              <a:ahLst/>
              <a:cxnLst/>
              <a:rect l="l" t="t" r="r" b="b"/>
              <a:pathLst>
                <a:path w="3808729" h="50800">
                  <a:moveTo>
                    <a:pt x="39217" y="0"/>
                  </a:moveTo>
                  <a:lnTo>
                    <a:pt x="0" y="25400"/>
                  </a:lnTo>
                  <a:lnTo>
                    <a:pt x="39217" y="50800"/>
                  </a:lnTo>
                  <a:lnTo>
                    <a:pt x="39217" y="0"/>
                  </a:lnTo>
                  <a:close/>
                </a:path>
                <a:path w="3808729" h="50800">
                  <a:moveTo>
                    <a:pt x="3808692" y="25400"/>
                  </a:moveTo>
                  <a:lnTo>
                    <a:pt x="3769474" y="0"/>
                  </a:lnTo>
                  <a:lnTo>
                    <a:pt x="3769474" y="50800"/>
                  </a:lnTo>
                  <a:lnTo>
                    <a:pt x="3808692" y="25400"/>
                  </a:lnTo>
                  <a:close/>
                </a:path>
              </a:pathLst>
            </a:custGeom>
            <a:solidFill>
              <a:srgbClr val="C5271C"/>
            </a:solidFill>
          </p:spPr>
          <p:txBody>
            <a:bodyPr wrap="square" lIns="0" tIns="0" rIns="0" bIns="0" rtlCol="0"/>
            <a:lstStyle/>
            <a:p>
              <a:endParaRPr lang="it-IT" dirty="0">
                <a:latin typeface="Arial" panose="020B0604020202020204" pitchFamily="34" charset="0"/>
                <a:cs typeface="Arial" panose="020B0604020202020204" pitchFamily="34" charset="0"/>
              </a:endParaRPr>
            </a:p>
          </p:txBody>
        </p:sp>
      </p:grpSp>
      <p:sp>
        <p:nvSpPr>
          <p:cNvPr id="49" name="object 45">
            <a:extLst>
              <a:ext uri="{FF2B5EF4-FFF2-40B4-BE49-F238E27FC236}">
                <a16:creationId xmlns:a16="http://schemas.microsoft.com/office/drawing/2014/main" id="{85EE29B4-5B78-4152-B9A0-63E500858C2F}"/>
              </a:ext>
            </a:extLst>
          </p:cNvPr>
          <p:cNvSpPr txBox="1"/>
          <p:nvPr/>
        </p:nvSpPr>
        <p:spPr>
          <a:xfrm>
            <a:off x="1867379" y="9925685"/>
            <a:ext cx="5568470" cy="715581"/>
          </a:xfrm>
          <a:prstGeom prst="rect">
            <a:avLst/>
          </a:prstGeom>
        </p:spPr>
        <p:txBody>
          <a:bodyPr vert="horz" wrap="square" lIns="0" tIns="22860" rIns="0" bIns="0" rtlCol="0">
            <a:spAutoFit/>
          </a:bodyPr>
          <a:lstStyle/>
          <a:p>
            <a:pPr marL="12700" marR="5080" algn="just" rtl="0">
              <a:lnSpc>
                <a:spcPts val="900"/>
              </a:lnSpc>
              <a:spcBef>
                <a:spcPts val="180"/>
              </a:spcBef>
            </a:pPr>
            <a:r>
              <a:rPr lang="it-IT" sz="800" b="1" i="0" u="none" baseline="0" dirty="0">
                <a:solidFill>
                  <a:schemeClr val="tx1">
                    <a:lumMod val="65000"/>
                    <a:lumOff val="35000"/>
                  </a:schemeClr>
                </a:solidFill>
                <a:latin typeface="Arial" panose="020B0604020202020204" pitchFamily="34" charset="0"/>
                <a:cs typeface="Arial" panose="020B0604020202020204" pitchFamily="34" charset="0"/>
              </a:rPr>
              <a:t>Fattori di rischio. </a:t>
            </a:r>
            <a:r>
              <a:rPr lang="it-IT" sz="800" b="0" i="0" u="none" baseline="0" dirty="0">
                <a:solidFill>
                  <a:schemeClr val="tx1">
                    <a:lumMod val="65000"/>
                    <a:lumOff val="35000"/>
                  </a:schemeClr>
                </a:solidFill>
                <a:latin typeface="Arial" panose="020B0604020202020204" pitchFamily="34" charset="0"/>
                <a:cs typeface="Arial" panose="020B0604020202020204" pitchFamily="34" charset="0"/>
              </a:rPr>
              <a:t>Ogni investimento comporta dei rischi, incluso quello di perdere il capitale investito. Il valore delle obbligazioni e dei fondi obbligazionari diminuisce quando i tassi di interesse aumentano. Le obbligazioni high yield implicano maggiori rischi di default e di declassamento e sono più volatili dei titoli di categoria investment grade, essendo investimenti di natura speculativa. In aggiunta ai normali rischi connessi all'attività di investimento, gli investimenti internazionali possono comportare rischi o perdite di capitale dovuti all'oscillazione sfavorevole dei tassi di cambio, alle differenze nei principi contabili generalmente accettati o all'instabilità sociale, economica e politica in altri paesi.</a:t>
            </a:r>
            <a:endParaRPr lang="it-IT" sz="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7" name="object 2">
            <a:extLst>
              <a:ext uri="{FF2B5EF4-FFF2-40B4-BE49-F238E27FC236}">
                <a16:creationId xmlns:a16="http://schemas.microsoft.com/office/drawing/2014/main" id="{C7FB1A47-BA8A-44B4-82CF-E790C2FA1D78}"/>
              </a:ext>
            </a:extLst>
          </p:cNvPr>
          <p:cNvSpPr txBox="1"/>
          <p:nvPr/>
        </p:nvSpPr>
        <p:spPr>
          <a:xfrm>
            <a:off x="3215454" y="8821994"/>
            <a:ext cx="3336962" cy="197490"/>
          </a:xfrm>
          <a:prstGeom prst="rect">
            <a:avLst/>
          </a:prstGeom>
        </p:spPr>
        <p:txBody>
          <a:bodyPr vert="horz" wrap="square" lIns="0" tIns="12700" rIns="0" bIns="0" rtlCol="0">
            <a:spAutoFit/>
          </a:bodyPr>
          <a:lstStyle/>
          <a:p>
            <a:pPr marL="134620" rtl="0">
              <a:spcBef>
                <a:spcPts val="894"/>
              </a:spcBef>
            </a:pPr>
            <a:r>
              <a:rPr lang="it-IT" sz="1200" b="0" i="0" u="none" spc="-40" baseline="0" dirty="0">
                <a:solidFill>
                  <a:srgbClr val="8C1230"/>
                </a:solidFill>
                <a:latin typeface="Arial" panose="020B0604020202020204" pitchFamily="34" charset="0"/>
                <a:cs typeface="Arial" panose="020B0604020202020204" pitchFamily="34" charset="0"/>
              </a:rPr>
              <a:t>PROFILO DI RISCHIO *</a:t>
            </a:r>
            <a:endParaRPr lang="it-IT" sz="1000" dirty="0">
              <a:latin typeface="Arial" panose="020B0604020202020204" pitchFamily="34" charset="0"/>
              <a:cs typeface="Arial" panose="020B0604020202020204" pitchFamily="34" charset="0"/>
            </a:endParaRPr>
          </a:p>
        </p:txBody>
      </p:sp>
      <p:sp>
        <p:nvSpPr>
          <p:cNvPr id="58" name="object 39">
            <a:extLst>
              <a:ext uri="{FF2B5EF4-FFF2-40B4-BE49-F238E27FC236}">
                <a16:creationId xmlns:a16="http://schemas.microsoft.com/office/drawing/2014/main" id="{3B5F17CA-3933-435D-8FED-1E721C91F1A6}"/>
              </a:ext>
            </a:extLst>
          </p:cNvPr>
          <p:cNvSpPr txBox="1"/>
          <p:nvPr/>
        </p:nvSpPr>
        <p:spPr>
          <a:xfrm>
            <a:off x="5148897" y="8929600"/>
            <a:ext cx="1981200" cy="493084"/>
          </a:xfrm>
          <a:prstGeom prst="rect">
            <a:avLst/>
          </a:prstGeom>
        </p:spPr>
        <p:txBody>
          <a:bodyPr vert="horz" wrap="square" lIns="0" tIns="31115" rIns="0" bIns="0" rtlCol="0">
            <a:spAutoFit/>
          </a:bodyPr>
          <a:lstStyle>
            <a:defPPr>
              <a:defRPr lang="it-it"/>
            </a:defPPr>
            <a:lvl1pPr>
              <a:defRPr sz="1000" b="1">
                <a:solidFill>
                  <a:schemeClr val="tx1">
                    <a:lumMod val="65000"/>
                    <a:lumOff val="35000"/>
                  </a:schemeClr>
                </a:solidFill>
                <a:latin typeface="Arial" panose="020B0604020202020204" pitchFamily="34" charset="0"/>
                <a:cs typeface="Arial" panose="020B0604020202020204" pitchFamily="34" charset="0"/>
              </a:defRPr>
            </a:lvl1pPr>
          </a:lstStyle>
          <a:p>
            <a:pPr algn="r" rtl="0"/>
            <a:r>
              <a:rPr lang="it-IT" b="1" i="0" u="none" baseline="0" dirty="0"/>
              <a:t>Rischio superiore</a:t>
            </a:r>
          </a:p>
          <a:p>
            <a:pPr algn="r" rtl="0"/>
            <a:r>
              <a:rPr lang="it-IT" b="0" i="0" u="none" baseline="0" dirty="0"/>
              <a:t>Rendimenti potenzialmente superiori </a:t>
            </a:r>
            <a:endParaRPr lang="it-IT" b="0" dirty="0"/>
          </a:p>
        </p:txBody>
      </p:sp>
      <p:sp>
        <p:nvSpPr>
          <p:cNvPr id="76" name="object 5">
            <a:extLst>
              <a:ext uri="{FF2B5EF4-FFF2-40B4-BE49-F238E27FC236}">
                <a16:creationId xmlns:a16="http://schemas.microsoft.com/office/drawing/2014/main" id="{38F66713-CAD7-4E62-A9B2-EC8D11709156}"/>
              </a:ext>
            </a:extLst>
          </p:cNvPr>
          <p:cNvSpPr/>
          <p:nvPr/>
        </p:nvSpPr>
        <p:spPr>
          <a:xfrm>
            <a:off x="-1" y="168772"/>
            <a:ext cx="4990089" cy="245396"/>
          </a:xfrm>
          <a:custGeom>
            <a:avLst/>
            <a:gdLst/>
            <a:ahLst/>
            <a:cxnLst/>
            <a:rect l="l" t="t" r="r" b="b"/>
            <a:pathLst>
              <a:path w="3168015" h="201295">
                <a:moveTo>
                  <a:pt x="3167456" y="0"/>
                </a:moveTo>
                <a:lnTo>
                  <a:pt x="0" y="0"/>
                </a:lnTo>
                <a:lnTo>
                  <a:pt x="0" y="201282"/>
                </a:lnTo>
                <a:lnTo>
                  <a:pt x="3167456" y="201282"/>
                </a:lnTo>
                <a:lnTo>
                  <a:pt x="3167456" y="0"/>
                </a:lnTo>
                <a:close/>
              </a:path>
            </a:pathLst>
          </a:custGeom>
          <a:solidFill>
            <a:srgbClr val="851613"/>
          </a:solidFill>
        </p:spPr>
        <p:txBody>
          <a:bodyPr wrap="square" lIns="0" tIns="0" rIns="0" bIns="0" rtlCol="0"/>
          <a:lstStyle/>
          <a:p>
            <a:endParaRPr lang="it-IT" dirty="0"/>
          </a:p>
        </p:txBody>
      </p:sp>
      <p:sp>
        <p:nvSpPr>
          <p:cNvPr id="77" name="object 45">
            <a:extLst>
              <a:ext uri="{FF2B5EF4-FFF2-40B4-BE49-F238E27FC236}">
                <a16:creationId xmlns:a16="http://schemas.microsoft.com/office/drawing/2014/main" id="{70622989-B39A-419B-8A7C-FC2AE4CDF29A}"/>
              </a:ext>
            </a:extLst>
          </p:cNvPr>
          <p:cNvSpPr txBox="1"/>
          <p:nvPr/>
        </p:nvSpPr>
        <p:spPr>
          <a:xfrm>
            <a:off x="182552" y="200750"/>
            <a:ext cx="4599148" cy="182101"/>
          </a:xfrm>
          <a:prstGeom prst="rect">
            <a:avLst/>
          </a:prstGeom>
        </p:spPr>
        <p:txBody>
          <a:bodyPr vert="horz" wrap="square" lIns="0" tIns="12700" rIns="0" bIns="0" rtlCol="0">
            <a:spAutoFit/>
          </a:bodyPr>
          <a:lstStyle/>
          <a:p>
            <a:pPr marL="12700" rtl="0">
              <a:lnSpc>
                <a:spcPct val="100000"/>
              </a:lnSpc>
              <a:spcBef>
                <a:spcPts val="100"/>
              </a:spcBef>
            </a:pPr>
            <a:r>
              <a:rPr lang="it-IT" sz="1100" b="0" i="0" u="none" spc="-5" baseline="0" dirty="0">
                <a:solidFill>
                  <a:srgbClr val="FFFFFF"/>
                </a:solidFill>
                <a:latin typeface="Arial" panose="020B0604020202020204" pitchFamily="34" charset="0"/>
                <a:cs typeface="Arial" panose="020B0604020202020204" pitchFamily="34" charset="0"/>
              </a:rPr>
              <a:t>5 STRATEGIE: OGNUNA </a:t>
            </a:r>
            <a:r>
              <a:rPr lang="it-IT" sz="1100" spc="-5" dirty="0">
                <a:solidFill>
                  <a:srgbClr val="FFFFFF"/>
                </a:solidFill>
                <a:latin typeface="Arial" panose="020B0604020202020204" pitchFamily="34" charset="0"/>
                <a:cs typeface="Arial" panose="020B0604020202020204" pitchFamily="34" charset="0"/>
              </a:rPr>
              <a:t>CON</a:t>
            </a:r>
            <a:r>
              <a:rPr lang="it-IT" sz="1100" b="0" i="0" u="none" spc="-5" baseline="0" dirty="0">
                <a:solidFill>
                  <a:srgbClr val="FFFFFF"/>
                </a:solidFill>
                <a:latin typeface="Arial" panose="020B0604020202020204" pitchFamily="34" charset="0"/>
                <a:cs typeface="Arial" panose="020B0604020202020204" pitchFamily="34" charset="0"/>
              </a:rPr>
              <a:t> UNA FUNZIONE SPECIFICA</a:t>
            </a:r>
          </a:p>
        </p:txBody>
      </p:sp>
      <p:sp>
        <p:nvSpPr>
          <p:cNvPr id="78" name="object 5">
            <a:extLst>
              <a:ext uri="{FF2B5EF4-FFF2-40B4-BE49-F238E27FC236}">
                <a16:creationId xmlns:a16="http://schemas.microsoft.com/office/drawing/2014/main" id="{85091C17-8109-4F1C-8A34-2C8A903F3A3A}"/>
              </a:ext>
            </a:extLst>
          </p:cNvPr>
          <p:cNvSpPr/>
          <p:nvPr/>
        </p:nvSpPr>
        <p:spPr>
          <a:xfrm>
            <a:off x="-2" y="411995"/>
            <a:ext cx="7435851" cy="234259"/>
          </a:xfrm>
          <a:custGeom>
            <a:avLst/>
            <a:gdLst/>
            <a:ahLst/>
            <a:cxnLst/>
            <a:rect l="l" t="t" r="r" b="b"/>
            <a:pathLst>
              <a:path w="3168015" h="201295">
                <a:moveTo>
                  <a:pt x="3167456" y="0"/>
                </a:moveTo>
                <a:lnTo>
                  <a:pt x="0" y="0"/>
                </a:lnTo>
                <a:lnTo>
                  <a:pt x="0" y="201282"/>
                </a:lnTo>
                <a:lnTo>
                  <a:pt x="3167456" y="201282"/>
                </a:lnTo>
                <a:lnTo>
                  <a:pt x="3167456" y="0"/>
                </a:lnTo>
                <a:close/>
              </a:path>
            </a:pathLst>
          </a:custGeom>
          <a:solidFill>
            <a:srgbClr val="E77D6E"/>
          </a:solidFill>
        </p:spPr>
        <p:txBody>
          <a:bodyPr wrap="square" lIns="0" tIns="0" rIns="0" bIns="0" rtlCol="0" anchor="t"/>
          <a:lstStyle/>
          <a:p>
            <a:pPr algn="l" rtl="0"/>
            <a:r>
              <a:rPr lang="it-IT" sz="1200" b="0" i="0" u="none" spc="-5" baseline="0" dirty="0">
                <a:solidFill>
                  <a:srgbClr val="FFFFFF"/>
                </a:solidFill>
                <a:latin typeface="Trebuchet MS"/>
              </a:rPr>
              <a:t>       </a:t>
            </a:r>
          </a:p>
        </p:txBody>
      </p:sp>
      <p:sp>
        <p:nvSpPr>
          <p:cNvPr id="90" name="Rectangle 89">
            <a:extLst>
              <a:ext uri="{FF2B5EF4-FFF2-40B4-BE49-F238E27FC236}">
                <a16:creationId xmlns:a16="http://schemas.microsoft.com/office/drawing/2014/main" id="{F43D9043-6E04-4E93-AB20-85D983DFFDBD}"/>
              </a:ext>
            </a:extLst>
          </p:cNvPr>
          <p:cNvSpPr/>
          <p:nvPr/>
        </p:nvSpPr>
        <p:spPr>
          <a:xfrm>
            <a:off x="580053" y="6348902"/>
            <a:ext cx="649808" cy="75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1" name="Picture 90">
            <a:extLst>
              <a:ext uri="{FF2B5EF4-FFF2-40B4-BE49-F238E27FC236}">
                <a16:creationId xmlns:a16="http://schemas.microsoft.com/office/drawing/2014/main" id="{7B039E8E-F568-4123-BD87-E98222F345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015" y="6373655"/>
            <a:ext cx="716605" cy="716605"/>
          </a:xfrm>
          <a:prstGeom prst="rect">
            <a:avLst/>
          </a:prstGeom>
        </p:spPr>
      </p:pic>
      <p:sp>
        <p:nvSpPr>
          <p:cNvPr id="92" name="Rectangle 91">
            <a:extLst>
              <a:ext uri="{FF2B5EF4-FFF2-40B4-BE49-F238E27FC236}">
                <a16:creationId xmlns:a16="http://schemas.microsoft.com/office/drawing/2014/main" id="{5C6B1B30-E41A-45B8-A80E-C70A365F5405}"/>
              </a:ext>
            </a:extLst>
          </p:cNvPr>
          <p:cNvSpPr/>
          <p:nvPr/>
        </p:nvSpPr>
        <p:spPr>
          <a:xfrm>
            <a:off x="576313" y="7326338"/>
            <a:ext cx="649808" cy="756000"/>
          </a:xfrm>
          <a:prstGeom prst="rect">
            <a:avLst/>
          </a:prstGeom>
          <a:solidFill>
            <a:srgbClr val="75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3" name="Picture 92">
            <a:extLst>
              <a:ext uri="{FF2B5EF4-FFF2-40B4-BE49-F238E27FC236}">
                <a16:creationId xmlns:a16="http://schemas.microsoft.com/office/drawing/2014/main" id="{9FFC63FF-9ED6-458C-B5BD-7DA2BF8313B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1650" b="206"/>
          <a:stretch/>
        </p:blipFill>
        <p:spPr>
          <a:xfrm>
            <a:off x="475648" y="7346702"/>
            <a:ext cx="713643" cy="716605"/>
          </a:xfrm>
          <a:prstGeom prst="rect">
            <a:avLst/>
          </a:prstGeom>
        </p:spPr>
      </p:pic>
      <p:sp>
        <p:nvSpPr>
          <p:cNvPr id="94" name="Rectangle 93">
            <a:extLst>
              <a:ext uri="{FF2B5EF4-FFF2-40B4-BE49-F238E27FC236}">
                <a16:creationId xmlns:a16="http://schemas.microsoft.com/office/drawing/2014/main" id="{D13423E9-13C1-47B0-A158-EB17DC4ECAF5}"/>
              </a:ext>
            </a:extLst>
          </p:cNvPr>
          <p:cNvSpPr/>
          <p:nvPr/>
        </p:nvSpPr>
        <p:spPr>
          <a:xfrm>
            <a:off x="576313" y="8303774"/>
            <a:ext cx="649808" cy="756000"/>
          </a:xfrm>
          <a:prstGeom prst="rect">
            <a:avLst/>
          </a:prstGeom>
          <a:solidFill>
            <a:srgbClr val="752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5" name="Picture 94">
            <a:extLst>
              <a:ext uri="{FF2B5EF4-FFF2-40B4-BE49-F238E27FC236}">
                <a16:creationId xmlns:a16="http://schemas.microsoft.com/office/drawing/2014/main" id="{F9902F4C-2525-401C-8E0F-46E42687B91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 r="2369"/>
          <a:stretch/>
        </p:blipFill>
        <p:spPr>
          <a:xfrm>
            <a:off x="489664" y="8324804"/>
            <a:ext cx="699627" cy="718088"/>
          </a:xfrm>
          <a:prstGeom prst="rect">
            <a:avLst/>
          </a:prstGeom>
        </p:spPr>
      </p:pic>
      <p:sp>
        <p:nvSpPr>
          <p:cNvPr id="96" name="Rectangle 95">
            <a:extLst>
              <a:ext uri="{FF2B5EF4-FFF2-40B4-BE49-F238E27FC236}">
                <a16:creationId xmlns:a16="http://schemas.microsoft.com/office/drawing/2014/main" id="{A281A8B8-E717-4929-9458-2F9E9C58364C}"/>
              </a:ext>
            </a:extLst>
          </p:cNvPr>
          <p:cNvSpPr/>
          <p:nvPr/>
        </p:nvSpPr>
        <p:spPr>
          <a:xfrm>
            <a:off x="319615" y="7444953"/>
            <a:ext cx="3778250" cy="660887"/>
          </a:xfrm>
          <a:prstGeom prst="rect">
            <a:avLst/>
          </a:prstGeom>
        </p:spPr>
        <p:txBody>
          <a:bodyPr>
            <a:spAutoFit/>
          </a:bodyPr>
          <a:lstStyle/>
          <a:p>
            <a:pPr marL="871219">
              <a:lnSpc>
                <a:spcPct val="100000"/>
              </a:lnSpc>
            </a:pPr>
            <a:r>
              <a:rPr lang="it-IT" sz="900" spc="-30" dirty="0">
                <a:solidFill>
                  <a:srgbClr val="891D1A"/>
                </a:solidFill>
                <a:latin typeface="Arial" panose="020B0604020202020204" pitchFamily="34" charset="0"/>
                <a:cs typeface="Arial" panose="020B0604020202020204" pitchFamily="34" charset="0"/>
              </a:rPr>
              <a:t>GUIDO MAISTRI</a:t>
            </a:r>
            <a:endParaRPr lang="it-IT" sz="900" spc="-30" dirty="0">
              <a:latin typeface="Arial" panose="020B0604020202020204" pitchFamily="34" charset="0"/>
              <a:cs typeface="Arial" panose="020B0604020202020204" pitchFamily="34" charset="0"/>
            </a:endParaRPr>
          </a:p>
          <a:p>
            <a:pPr marL="871219" marR="101600">
              <a:lnSpc>
                <a:spcPct val="106100"/>
              </a:lnSpc>
            </a:pPr>
            <a:r>
              <a:rPr lang="it-IT" sz="900" b="1" spc="-30" dirty="0">
                <a:solidFill>
                  <a:srgbClr val="6D6E71"/>
                </a:solidFill>
                <a:latin typeface="Arial" panose="020B0604020202020204" pitchFamily="34" charset="0"/>
                <a:cs typeface="Arial" panose="020B0604020202020204" pitchFamily="34" charset="0"/>
              </a:rPr>
              <a:t>Lead Manager Retail Business Italia </a:t>
            </a:r>
          </a:p>
          <a:p>
            <a:pPr marL="871219" marR="101600">
              <a:lnSpc>
                <a:spcPct val="106100"/>
              </a:lnSpc>
            </a:pPr>
            <a:r>
              <a:rPr lang="it-IT" sz="900" spc="-30" dirty="0">
                <a:solidFill>
                  <a:srgbClr val="6D6E71"/>
                </a:solidFill>
                <a:latin typeface="Arial" panose="020B0604020202020204" pitchFamily="34" charset="0"/>
                <a:cs typeface="Arial" panose="020B0604020202020204" pitchFamily="34" charset="0"/>
                <a:hlinkClick r:id="rId10"/>
              </a:rPr>
              <a:t>guido.maistri@generali-invest.com </a:t>
            </a:r>
            <a:r>
              <a:rPr lang="it-IT" sz="900" spc="-30" dirty="0">
                <a:solidFill>
                  <a:srgbClr val="6D6E71"/>
                </a:solidFill>
                <a:latin typeface="Arial" panose="020B0604020202020204" pitchFamily="34" charset="0"/>
                <a:cs typeface="Arial" panose="020B0604020202020204" pitchFamily="34" charset="0"/>
              </a:rPr>
              <a:t> </a:t>
            </a:r>
          </a:p>
          <a:p>
            <a:pPr marL="871219" marR="101600">
              <a:lnSpc>
                <a:spcPct val="106100"/>
              </a:lnSpc>
            </a:pPr>
            <a:r>
              <a:rPr lang="it-IT" sz="900" spc="-30" dirty="0">
                <a:solidFill>
                  <a:srgbClr val="6D6E71"/>
                </a:solidFill>
                <a:latin typeface="Arial" panose="020B0604020202020204" pitchFamily="34" charset="0"/>
                <a:cs typeface="Arial" panose="020B0604020202020204" pitchFamily="34" charset="0"/>
              </a:rPr>
              <a:t>340 58 10 700</a:t>
            </a:r>
          </a:p>
        </p:txBody>
      </p:sp>
      <p:sp>
        <p:nvSpPr>
          <p:cNvPr id="97" name="Rectangle 96">
            <a:extLst>
              <a:ext uri="{FF2B5EF4-FFF2-40B4-BE49-F238E27FC236}">
                <a16:creationId xmlns:a16="http://schemas.microsoft.com/office/drawing/2014/main" id="{EB7D4E8D-53D0-44FC-936A-DF93FCDB55C4}"/>
              </a:ext>
            </a:extLst>
          </p:cNvPr>
          <p:cNvSpPr/>
          <p:nvPr/>
        </p:nvSpPr>
        <p:spPr>
          <a:xfrm>
            <a:off x="331598" y="8419613"/>
            <a:ext cx="3778250" cy="660887"/>
          </a:xfrm>
          <a:prstGeom prst="rect">
            <a:avLst/>
          </a:prstGeom>
        </p:spPr>
        <p:txBody>
          <a:bodyPr>
            <a:spAutoFit/>
          </a:bodyPr>
          <a:lstStyle/>
          <a:p>
            <a:pPr marL="871219">
              <a:lnSpc>
                <a:spcPct val="100000"/>
              </a:lnSpc>
              <a:spcBef>
                <a:spcPts val="875"/>
              </a:spcBef>
            </a:pPr>
            <a:r>
              <a:rPr lang="it-IT" sz="900" spc="-30" dirty="0">
                <a:solidFill>
                  <a:srgbClr val="891D1A"/>
                </a:solidFill>
                <a:latin typeface="Arial" panose="020B0604020202020204" pitchFamily="34" charset="0"/>
                <a:cs typeface="Arial" panose="020B0604020202020204" pitchFamily="34" charset="0"/>
              </a:rPr>
              <a:t>LUCA POLTRONIERI</a:t>
            </a:r>
            <a:endParaRPr lang="it-IT" sz="900" spc="-30" dirty="0">
              <a:latin typeface="Arial" panose="020B0604020202020204" pitchFamily="34" charset="0"/>
              <a:cs typeface="Arial" panose="020B0604020202020204" pitchFamily="34" charset="0"/>
            </a:endParaRPr>
          </a:p>
          <a:p>
            <a:pPr marL="871219" marR="101600">
              <a:lnSpc>
                <a:spcPct val="106100"/>
              </a:lnSpc>
            </a:pPr>
            <a:r>
              <a:rPr lang="it-IT" sz="900" b="1" spc="-30" dirty="0">
                <a:solidFill>
                  <a:srgbClr val="6D6E71"/>
                </a:solidFill>
                <a:latin typeface="Arial" panose="020B0604020202020204" pitchFamily="34" charset="0"/>
                <a:cs typeface="Arial" panose="020B0604020202020204" pitchFamily="34" charset="0"/>
              </a:rPr>
              <a:t>Senior Sales</a:t>
            </a:r>
          </a:p>
          <a:p>
            <a:pPr marL="871219" marR="101600">
              <a:lnSpc>
                <a:spcPct val="106100"/>
              </a:lnSpc>
            </a:pPr>
            <a:r>
              <a:rPr lang="it-IT" sz="900" spc="-30" dirty="0">
                <a:solidFill>
                  <a:srgbClr val="6D6E71"/>
                </a:solidFill>
                <a:latin typeface="Arial" panose="020B0604020202020204" pitchFamily="34" charset="0"/>
                <a:cs typeface="Arial" panose="020B0604020202020204" pitchFamily="34" charset="0"/>
                <a:hlinkClick r:id="rId11"/>
              </a:rPr>
              <a:t>luca.poltronieri@generali-invest.com </a:t>
            </a:r>
            <a:r>
              <a:rPr lang="it-IT" sz="900" spc="-30" dirty="0">
                <a:solidFill>
                  <a:srgbClr val="6D6E71"/>
                </a:solidFill>
                <a:latin typeface="Arial" panose="020B0604020202020204" pitchFamily="34" charset="0"/>
                <a:cs typeface="Arial" panose="020B0604020202020204" pitchFamily="34" charset="0"/>
              </a:rPr>
              <a:t> </a:t>
            </a:r>
          </a:p>
          <a:p>
            <a:pPr marL="871219" marR="101600">
              <a:lnSpc>
                <a:spcPct val="106100"/>
              </a:lnSpc>
            </a:pPr>
            <a:r>
              <a:rPr lang="it-IT" sz="900" spc="-30" dirty="0">
                <a:solidFill>
                  <a:srgbClr val="6D6E71"/>
                </a:solidFill>
                <a:latin typeface="Arial" panose="020B0604020202020204" pitchFamily="34" charset="0"/>
                <a:cs typeface="Arial" panose="020B0604020202020204" pitchFamily="34" charset="0"/>
              </a:rPr>
              <a:t>335 16 74 163</a:t>
            </a:r>
            <a:endParaRPr lang="it-IT" sz="900" spc="-30" dirty="0">
              <a:latin typeface="Arial" panose="020B0604020202020204" pitchFamily="34" charset="0"/>
              <a:cs typeface="Arial" panose="020B0604020202020204" pitchFamily="34" charset="0"/>
            </a:endParaRPr>
          </a:p>
        </p:txBody>
      </p:sp>
      <p:sp>
        <p:nvSpPr>
          <p:cNvPr id="98" name="Rectangle 97">
            <a:extLst>
              <a:ext uri="{FF2B5EF4-FFF2-40B4-BE49-F238E27FC236}">
                <a16:creationId xmlns:a16="http://schemas.microsoft.com/office/drawing/2014/main" id="{298750F7-1257-4666-94F3-60C1682DB5D4}"/>
              </a:ext>
            </a:extLst>
          </p:cNvPr>
          <p:cNvSpPr/>
          <p:nvPr/>
        </p:nvSpPr>
        <p:spPr>
          <a:xfrm>
            <a:off x="331598" y="6413500"/>
            <a:ext cx="3226090" cy="680314"/>
          </a:xfrm>
          <a:prstGeom prst="rect">
            <a:avLst/>
          </a:prstGeom>
        </p:spPr>
        <p:txBody>
          <a:bodyPr wrap="square">
            <a:spAutoFit/>
          </a:bodyPr>
          <a:lstStyle/>
          <a:p>
            <a:pPr marL="871219">
              <a:lnSpc>
                <a:spcPct val="100000"/>
              </a:lnSpc>
              <a:spcBef>
                <a:spcPts val="1065"/>
              </a:spcBef>
            </a:pPr>
            <a:r>
              <a:rPr lang="it-IT" sz="900" spc="-30" dirty="0">
                <a:solidFill>
                  <a:srgbClr val="891D1A"/>
                </a:solidFill>
                <a:latin typeface="Arial" panose="020B0604020202020204" pitchFamily="34" charset="0"/>
                <a:cs typeface="Arial" panose="020B0604020202020204" pitchFamily="34" charset="0"/>
              </a:rPr>
              <a:t>GABRIELE ALBERICI</a:t>
            </a:r>
          </a:p>
          <a:p>
            <a:pPr marL="871219" marR="135890">
              <a:lnSpc>
                <a:spcPct val="101299"/>
              </a:lnSpc>
              <a:spcBef>
                <a:spcPts val="50"/>
              </a:spcBef>
            </a:pPr>
            <a:r>
              <a:rPr lang="it-IT" sz="900" b="1" spc="-30" dirty="0">
                <a:solidFill>
                  <a:srgbClr val="6D6E71"/>
                </a:solidFill>
                <a:latin typeface="Arial" panose="020B0604020202020204" pitchFamily="34" charset="0"/>
                <a:cs typeface="Arial" panose="020B0604020202020204" pitchFamily="34" charset="0"/>
              </a:rPr>
              <a:t>Head of Sales Italy </a:t>
            </a:r>
          </a:p>
          <a:p>
            <a:pPr marL="871219" marR="135890">
              <a:lnSpc>
                <a:spcPct val="101299"/>
              </a:lnSpc>
              <a:spcBef>
                <a:spcPts val="50"/>
              </a:spcBef>
            </a:pPr>
            <a:r>
              <a:rPr lang="it-IT" sz="900" spc="-30" dirty="0">
                <a:solidFill>
                  <a:srgbClr val="6D6E71"/>
                </a:solidFill>
                <a:latin typeface="Arial" panose="020B0604020202020204" pitchFamily="34" charset="0"/>
                <a:cs typeface="Arial" panose="020B0604020202020204" pitchFamily="34" charset="0"/>
                <a:hlinkClick r:id="rId12"/>
              </a:rPr>
              <a:t>gabriele.alberici@generali-invest.com </a:t>
            </a:r>
            <a:r>
              <a:rPr lang="it-IT" sz="900" spc="-30" dirty="0">
                <a:solidFill>
                  <a:srgbClr val="6D6E71"/>
                </a:solidFill>
                <a:latin typeface="Arial" panose="020B0604020202020204" pitchFamily="34" charset="0"/>
                <a:cs typeface="Arial" panose="020B0604020202020204" pitchFamily="34" charset="0"/>
              </a:rPr>
              <a:t> </a:t>
            </a:r>
          </a:p>
          <a:p>
            <a:pPr marL="871219" marR="135890">
              <a:lnSpc>
                <a:spcPct val="101299"/>
              </a:lnSpc>
              <a:spcBef>
                <a:spcPts val="50"/>
              </a:spcBef>
            </a:pPr>
            <a:r>
              <a:rPr lang="it-IT" sz="900" spc="-30" dirty="0">
                <a:solidFill>
                  <a:srgbClr val="6D6E71"/>
                </a:solidFill>
                <a:latin typeface="Arial" panose="020B0604020202020204" pitchFamily="34" charset="0"/>
                <a:cs typeface="Arial" panose="020B0604020202020204" pitchFamily="34" charset="0"/>
              </a:rPr>
              <a:t>348 28 31 973</a:t>
            </a:r>
          </a:p>
        </p:txBody>
      </p:sp>
      <p:sp>
        <p:nvSpPr>
          <p:cNvPr id="100" name="object 2">
            <a:extLst>
              <a:ext uri="{FF2B5EF4-FFF2-40B4-BE49-F238E27FC236}">
                <a16:creationId xmlns:a16="http://schemas.microsoft.com/office/drawing/2014/main" id="{47B3A5E9-C051-49D7-8378-E8227A0AA495}"/>
              </a:ext>
            </a:extLst>
          </p:cNvPr>
          <p:cNvSpPr txBox="1"/>
          <p:nvPr/>
        </p:nvSpPr>
        <p:spPr>
          <a:xfrm>
            <a:off x="437197" y="5805531"/>
            <a:ext cx="2919074" cy="197490"/>
          </a:xfrm>
          <a:prstGeom prst="rect">
            <a:avLst/>
          </a:prstGeom>
        </p:spPr>
        <p:txBody>
          <a:bodyPr vert="horz" wrap="square" lIns="0" tIns="12700" rIns="0" bIns="0" rtlCol="0">
            <a:spAutoFit/>
          </a:bodyPr>
          <a:lstStyle/>
          <a:p>
            <a:pPr marL="134620">
              <a:spcBef>
                <a:spcPts val="894"/>
              </a:spcBef>
            </a:pPr>
            <a:r>
              <a:rPr lang="it-IT" sz="1200" spc="-40" dirty="0">
                <a:solidFill>
                  <a:srgbClr val="8C1230"/>
                </a:solidFill>
                <a:latin typeface="Arial" panose="020B0604020202020204" pitchFamily="34" charset="0"/>
                <a:cs typeface="Arial" panose="020B0604020202020204" pitchFamily="34" charset="0"/>
              </a:rPr>
              <a:t>CONTATTI</a:t>
            </a:r>
            <a:endParaRPr lang="it-IT" sz="1000" dirty="0">
              <a:latin typeface="Arial" panose="020B0604020202020204" pitchFamily="34" charset="0"/>
              <a:cs typeface="Arial" panose="020B0604020202020204" pitchFamily="34" charset="0"/>
            </a:endParaRPr>
          </a:p>
        </p:txBody>
      </p:sp>
      <p:sp>
        <p:nvSpPr>
          <p:cNvPr id="106" name="object 2">
            <a:extLst>
              <a:ext uri="{FF2B5EF4-FFF2-40B4-BE49-F238E27FC236}">
                <a16:creationId xmlns:a16="http://schemas.microsoft.com/office/drawing/2014/main" id="{D7869B11-BB6D-493E-8F0C-2F01DF942BCE}"/>
              </a:ext>
            </a:extLst>
          </p:cNvPr>
          <p:cNvSpPr txBox="1"/>
          <p:nvPr/>
        </p:nvSpPr>
        <p:spPr>
          <a:xfrm>
            <a:off x="3215454" y="7222822"/>
            <a:ext cx="3336962" cy="217239"/>
          </a:xfrm>
          <a:prstGeom prst="rect">
            <a:avLst/>
          </a:prstGeom>
        </p:spPr>
        <p:txBody>
          <a:bodyPr vert="horz" wrap="square" lIns="0" tIns="12700" rIns="0" bIns="0" rtlCol="0">
            <a:spAutoFit/>
          </a:bodyPr>
          <a:lstStyle/>
          <a:p>
            <a:pPr marL="134620">
              <a:spcBef>
                <a:spcPts val="894"/>
              </a:spcBef>
            </a:pPr>
            <a:r>
              <a:rPr lang="it-IT" sz="1200" spc="-40" dirty="0">
                <a:solidFill>
                  <a:srgbClr val="8C1230"/>
                </a:solidFill>
                <a:latin typeface="Arial" panose="020B0604020202020204" pitchFamily="34" charset="0"/>
                <a:cs typeface="Arial" panose="020B0604020202020204" pitchFamily="34" charset="0"/>
              </a:rPr>
              <a:t>CLASSE R | INFORMAZIONI</a:t>
            </a:r>
            <a:endParaRPr lang="it-IT" sz="1000" dirty="0">
              <a:latin typeface="Arial" panose="020B0604020202020204" pitchFamily="34" charset="0"/>
              <a:cs typeface="Arial" panose="020B0604020202020204" pitchFamily="34" charset="0"/>
            </a:endParaRPr>
          </a:p>
        </p:txBody>
      </p:sp>
      <p:sp>
        <p:nvSpPr>
          <p:cNvPr id="79" name="object 45">
            <a:extLst>
              <a:ext uri="{FF2B5EF4-FFF2-40B4-BE49-F238E27FC236}">
                <a16:creationId xmlns:a16="http://schemas.microsoft.com/office/drawing/2014/main" id="{07F21DF1-5BE2-4CB8-AC75-4945E3760747}"/>
              </a:ext>
            </a:extLst>
          </p:cNvPr>
          <p:cNvSpPr txBox="1"/>
          <p:nvPr/>
        </p:nvSpPr>
        <p:spPr>
          <a:xfrm>
            <a:off x="177760" y="441692"/>
            <a:ext cx="7189314" cy="293275"/>
          </a:xfrm>
          <a:prstGeom prst="rect">
            <a:avLst/>
          </a:prstGeom>
        </p:spPr>
        <p:txBody>
          <a:bodyPr vert="horz" wrap="square" lIns="0" tIns="12700" rIns="0" bIns="0" rtlCol="0">
            <a:spAutoFit/>
          </a:bodyPr>
          <a:lstStyle/>
          <a:p>
            <a:pPr rtl="0"/>
            <a:r>
              <a:rPr lang="it-IT" sz="1100" b="0" i="0" u="none" spc="-5" baseline="0" dirty="0">
                <a:solidFill>
                  <a:srgbClr val="FFFFFF"/>
                </a:solidFill>
                <a:latin typeface="Arial" panose="020B0604020202020204" pitchFamily="34" charset="0"/>
                <a:cs typeface="Arial" panose="020B0604020202020204" pitchFamily="34" charset="0"/>
              </a:rPr>
              <a:t>Tutte devono contribuire all'obiettivo di lungo termine, al ritorno di breve termine e ad una diversificazione ottimale</a:t>
            </a:r>
          </a:p>
        </p:txBody>
      </p:sp>
      <p:sp>
        <p:nvSpPr>
          <p:cNvPr id="101" name="Rectangle 100">
            <a:extLst>
              <a:ext uri="{FF2B5EF4-FFF2-40B4-BE49-F238E27FC236}">
                <a16:creationId xmlns:a16="http://schemas.microsoft.com/office/drawing/2014/main" id="{3D12F838-6D2A-4B5D-9A99-9CCEB38C0DC7}"/>
              </a:ext>
            </a:extLst>
          </p:cNvPr>
          <p:cNvSpPr/>
          <p:nvPr/>
        </p:nvSpPr>
        <p:spPr>
          <a:xfrm>
            <a:off x="4409882" y="1884701"/>
            <a:ext cx="1828800" cy="246221"/>
          </a:xfrm>
          <a:prstGeom prst="rect">
            <a:avLst/>
          </a:prstGeom>
        </p:spPr>
        <p:txBody>
          <a:bodyPr wrap="square">
            <a:spAutoFit/>
          </a:bodyPr>
          <a:lstStyle/>
          <a:p>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2" name="Rectangle 101">
            <a:extLst>
              <a:ext uri="{FF2B5EF4-FFF2-40B4-BE49-F238E27FC236}">
                <a16:creationId xmlns:a16="http://schemas.microsoft.com/office/drawing/2014/main" id="{A9928780-7791-4F77-80D0-DD93424E79E8}"/>
              </a:ext>
            </a:extLst>
          </p:cNvPr>
          <p:cNvSpPr/>
          <p:nvPr/>
        </p:nvSpPr>
        <p:spPr>
          <a:xfrm>
            <a:off x="22679" y="4896774"/>
            <a:ext cx="7588250" cy="5880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03" name="Diagram 102">
            <a:extLst>
              <a:ext uri="{FF2B5EF4-FFF2-40B4-BE49-F238E27FC236}">
                <a16:creationId xmlns:a16="http://schemas.microsoft.com/office/drawing/2014/main" id="{8D98654B-69AE-4D50-A27B-8F7EF21DBCEC}"/>
              </a:ext>
            </a:extLst>
          </p:cNvPr>
          <p:cNvGraphicFramePr/>
          <p:nvPr>
            <p:extLst>
              <p:ext uri="{D42A27DB-BD31-4B8C-83A1-F6EECF244321}">
                <p14:modId xmlns:p14="http://schemas.microsoft.com/office/powerpoint/2010/main" val="2238616815"/>
              </p:ext>
            </p:extLst>
          </p:nvPr>
        </p:nvGraphicFramePr>
        <p:xfrm>
          <a:off x="70646" y="61334"/>
          <a:ext cx="3200400" cy="521267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04" name="Graphic 103" descr="Yoga outline">
            <a:extLst>
              <a:ext uri="{FF2B5EF4-FFF2-40B4-BE49-F238E27FC236}">
                <a16:creationId xmlns:a16="http://schemas.microsoft.com/office/drawing/2014/main" id="{D50C9D17-53E1-484F-8247-EC9FF9B0162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51448" y="955183"/>
            <a:ext cx="415636" cy="415636"/>
          </a:xfrm>
          <a:prstGeom prst="rect">
            <a:avLst/>
          </a:prstGeom>
        </p:spPr>
      </p:pic>
      <p:pic>
        <p:nvPicPr>
          <p:cNvPr id="105" name="Graphic 104" descr="Zoom in outline">
            <a:extLst>
              <a:ext uri="{FF2B5EF4-FFF2-40B4-BE49-F238E27FC236}">
                <a16:creationId xmlns:a16="http://schemas.microsoft.com/office/drawing/2014/main" id="{03AC3B02-0C62-4448-B2F8-055D793695F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06604" y="3191088"/>
            <a:ext cx="457200" cy="457200"/>
          </a:xfrm>
          <a:prstGeom prst="rect">
            <a:avLst/>
          </a:prstGeom>
        </p:spPr>
      </p:pic>
      <p:pic>
        <p:nvPicPr>
          <p:cNvPr id="107" name="Graphic 106" descr="Radar Chart outline">
            <a:extLst>
              <a:ext uri="{FF2B5EF4-FFF2-40B4-BE49-F238E27FC236}">
                <a16:creationId xmlns:a16="http://schemas.microsoft.com/office/drawing/2014/main" id="{34DF2A46-509E-42DE-8083-19B81E64554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46550" y="3953611"/>
            <a:ext cx="457200" cy="457200"/>
          </a:xfrm>
          <a:prstGeom prst="rect">
            <a:avLst/>
          </a:prstGeom>
        </p:spPr>
      </p:pic>
      <p:pic>
        <p:nvPicPr>
          <p:cNvPr id="108" name="Graphic 107" descr="Exponential Graph outline">
            <a:extLst>
              <a:ext uri="{FF2B5EF4-FFF2-40B4-BE49-F238E27FC236}">
                <a16:creationId xmlns:a16="http://schemas.microsoft.com/office/drawing/2014/main" id="{7C6006FA-BBA4-46D5-8540-704D66927BF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72296" y="1717183"/>
            <a:ext cx="457200" cy="457200"/>
          </a:xfrm>
          <a:prstGeom prst="rect">
            <a:avLst/>
          </a:prstGeom>
        </p:spPr>
      </p:pic>
      <p:pic>
        <p:nvPicPr>
          <p:cNvPr id="109" name="Graphic 108" descr="Decision chart outline">
            <a:extLst>
              <a:ext uri="{FF2B5EF4-FFF2-40B4-BE49-F238E27FC236}">
                <a16:creationId xmlns:a16="http://schemas.microsoft.com/office/drawing/2014/main" id="{5337DCCD-35F2-419C-BA36-1D6C975B2C06}"/>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96294" y="2418223"/>
            <a:ext cx="457200" cy="457200"/>
          </a:xfrm>
          <a:prstGeom prst="rect">
            <a:avLst/>
          </a:prstGeom>
        </p:spPr>
      </p:pic>
      <p:sp>
        <p:nvSpPr>
          <p:cNvPr id="110" name="Arrow: Pentagon 109">
            <a:extLst>
              <a:ext uri="{FF2B5EF4-FFF2-40B4-BE49-F238E27FC236}">
                <a16:creationId xmlns:a16="http://schemas.microsoft.com/office/drawing/2014/main" id="{598371CC-38BB-4BBF-8B7B-4E38CFCFCCC9}"/>
              </a:ext>
            </a:extLst>
          </p:cNvPr>
          <p:cNvSpPr/>
          <p:nvPr/>
        </p:nvSpPr>
        <p:spPr>
          <a:xfrm>
            <a:off x="3142149" y="825376"/>
            <a:ext cx="4091297" cy="675251"/>
          </a:xfrm>
          <a:prstGeom prst="homePlate">
            <a:avLst>
              <a:gd name="adj" fmla="val 0"/>
            </a:avLst>
          </a:prstGeom>
          <a:solidFill>
            <a:schemeClr val="bg1">
              <a:lumMod val="85000"/>
              <a:alpha val="27843"/>
            </a:schemeClr>
          </a:solidFill>
          <a:ln w="12700">
            <a:miter lim="400000"/>
          </a:ln>
        </p:spPr>
        <p:txBody>
          <a:bodyPr wrap="square" lIns="45719" rIns="45719" anchor="ctr">
            <a:noAutofit/>
          </a:bodyPr>
          <a:lstStyle/>
          <a:p>
            <a:pPr marL="182880"/>
            <a:r>
              <a:rPr lang="it-IT" sz="1000" b="1">
                <a:solidFill>
                  <a:schemeClr val="tx1">
                    <a:lumMod val="65000"/>
                    <a:lumOff val="35000"/>
                  </a:schemeClr>
                </a:solidFill>
                <a:latin typeface="Arial" panose="020B0604020202020204" pitchFamily="34" charset="0"/>
                <a:cs typeface="Arial" panose="020B0604020202020204" pitchFamily="34" charset="0"/>
              </a:rPr>
              <a:t>Ha l’obiettivo di fornire una fonte stabile di carry per il portafoglio, </a:t>
            </a:r>
            <a:r>
              <a:rPr lang="it-IT" sz="1000">
                <a:solidFill>
                  <a:schemeClr val="tx1">
                    <a:lumMod val="65000"/>
                    <a:lumOff val="35000"/>
                  </a:schemeClr>
                </a:solidFill>
                <a:latin typeface="Arial" panose="020B0604020202020204" pitchFamily="34" charset="0"/>
                <a:cs typeface="Arial" panose="020B0604020202020204" pitchFamily="34" charset="0"/>
              </a:rPr>
              <a:t>attraverso l’investimento in attività che generano flussi di cassa (azioni ad alto dividendo, credito, immobili)</a:t>
            </a:r>
          </a:p>
        </p:txBody>
      </p:sp>
      <p:sp>
        <p:nvSpPr>
          <p:cNvPr id="112" name="Arrow: Pentagon 111">
            <a:extLst>
              <a:ext uri="{FF2B5EF4-FFF2-40B4-BE49-F238E27FC236}">
                <a16:creationId xmlns:a16="http://schemas.microsoft.com/office/drawing/2014/main" id="{5806FAF9-2ACE-4C8E-95A7-7B8A27931A60}"/>
              </a:ext>
            </a:extLst>
          </p:cNvPr>
          <p:cNvSpPr/>
          <p:nvPr/>
        </p:nvSpPr>
        <p:spPr>
          <a:xfrm>
            <a:off x="3160242" y="1594521"/>
            <a:ext cx="4091297" cy="675251"/>
          </a:xfrm>
          <a:prstGeom prst="homePlate">
            <a:avLst>
              <a:gd name="adj" fmla="val 0"/>
            </a:avLst>
          </a:prstGeom>
          <a:solidFill>
            <a:schemeClr val="bg1">
              <a:lumMod val="85000"/>
              <a:alpha val="27843"/>
            </a:schemeClr>
          </a:solidFill>
          <a:ln w="12700">
            <a:miter lim="400000"/>
          </a:ln>
        </p:spPr>
        <p:txBody>
          <a:bodyPr wrap="square" lIns="45719" rIns="45719" anchor="ctr">
            <a:noAutofit/>
          </a:bodyPr>
          <a:lstStyle/>
          <a:p>
            <a:pPr marL="182880"/>
            <a:r>
              <a:rPr lang="it-IT" sz="1000" b="1" dirty="0">
                <a:solidFill>
                  <a:schemeClr val="tx1">
                    <a:lumMod val="65000"/>
                    <a:lumOff val="35000"/>
                  </a:schemeClr>
                </a:solidFill>
                <a:latin typeface="Arial" panose="020B0604020202020204" pitchFamily="34" charset="0"/>
                <a:cs typeface="Arial" panose="020B0604020202020204" pitchFamily="34" charset="0"/>
              </a:rPr>
              <a:t>Mira a contribuire in modo significativo alla performance attraverso l'apprezzamento del capitale: </a:t>
            </a:r>
            <a:r>
              <a:rPr lang="it-IT" sz="1000" dirty="0">
                <a:solidFill>
                  <a:schemeClr val="tx1">
                    <a:lumMod val="65000"/>
                    <a:lumOff val="35000"/>
                  </a:schemeClr>
                </a:solidFill>
                <a:latin typeface="Arial" panose="020B0604020202020204" pitchFamily="34" charset="0"/>
                <a:cs typeface="Arial" panose="020B0604020202020204" pitchFamily="34" charset="0"/>
              </a:rPr>
              <a:t>aziende di alta qualità che possono crescere e capitalizzare utili per diversi anni</a:t>
            </a:r>
          </a:p>
        </p:txBody>
      </p:sp>
      <p:sp>
        <p:nvSpPr>
          <p:cNvPr id="113" name="Arrow: Pentagon 112">
            <a:extLst>
              <a:ext uri="{FF2B5EF4-FFF2-40B4-BE49-F238E27FC236}">
                <a16:creationId xmlns:a16="http://schemas.microsoft.com/office/drawing/2014/main" id="{45770675-5688-436D-83CC-D1FBDE5FEDBA}"/>
              </a:ext>
            </a:extLst>
          </p:cNvPr>
          <p:cNvSpPr/>
          <p:nvPr/>
        </p:nvSpPr>
        <p:spPr>
          <a:xfrm>
            <a:off x="3142149" y="2339550"/>
            <a:ext cx="4091297" cy="675251"/>
          </a:xfrm>
          <a:prstGeom prst="homePlate">
            <a:avLst>
              <a:gd name="adj" fmla="val 0"/>
            </a:avLst>
          </a:prstGeom>
          <a:solidFill>
            <a:schemeClr val="bg1">
              <a:lumMod val="85000"/>
              <a:alpha val="27843"/>
            </a:schemeClr>
          </a:solidFill>
          <a:ln w="12700">
            <a:miter lim="400000"/>
          </a:ln>
        </p:spPr>
        <p:txBody>
          <a:bodyPr wrap="square" lIns="45719" rIns="45719" anchor="ctr">
            <a:noAutofit/>
          </a:bodyPr>
          <a:lstStyle/>
          <a:p>
            <a:pPr marL="182880"/>
            <a:r>
              <a:rPr lang="it-IT" sz="1000" b="1">
                <a:solidFill>
                  <a:schemeClr val="tx1">
                    <a:lumMod val="65000"/>
                    <a:lumOff val="35000"/>
                  </a:schemeClr>
                </a:solidFill>
                <a:latin typeface="Arial" panose="020B0604020202020204" pitchFamily="34" charset="0"/>
                <a:cs typeface="Arial" panose="020B0604020202020204" pitchFamily="34" charset="0"/>
              </a:rPr>
              <a:t>Riflette la nostra view globale attraverso il ciclo economico</a:t>
            </a:r>
            <a:r>
              <a:rPr lang="it-IT" sz="1000">
                <a:solidFill>
                  <a:schemeClr val="tx1">
                    <a:lumMod val="65000"/>
                    <a:lumOff val="35000"/>
                  </a:schemeClr>
                </a:solidFill>
                <a:latin typeface="Arial" panose="020B0604020202020204" pitchFamily="34" charset="0"/>
                <a:cs typeface="Arial" panose="020B0604020202020204" pitchFamily="34" charset="0"/>
              </a:rPr>
              <a:t>: </a:t>
            </a:r>
            <a:r>
              <a:rPr lang="it-IT" sz="1000" b="0" i="0" u="none" baseline="0">
                <a:solidFill>
                  <a:schemeClr val="tx1">
                    <a:lumMod val="65000"/>
                    <a:lumOff val="35000"/>
                  </a:schemeClr>
                </a:solidFill>
                <a:latin typeface="Arial" panose="020B0604020202020204" pitchFamily="34" charset="0"/>
                <a:cs typeface="Arial" panose="020B0604020202020204" pitchFamily="34" charset="0"/>
              </a:rPr>
              <a:t>mercati azionari, tassi, valute, paesi e settori</a:t>
            </a:r>
            <a:r>
              <a:rPr lang="it-IT" sz="1000">
                <a:solidFill>
                  <a:schemeClr val="tx1">
                    <a:lumMod val="65000"/>
                    <a:lumOff val="35000"/>
                  </a:schemeClr>
                </a:solidFill>
                <a:latin typeface="Arial" panose="020B0604020202020204" pitchFamily="34" charset="0"/>
                <a:cs typeface="Arial" panose="020B0604020202020204" pitchFamily="34" charset="0"/>
              </a:rPr>
              <a:t> con </a:t>
            </a:r>
            <a:r>
              <a:rPr lang="it-IT" sz="1000" b="0" i="0" u="none" baseline="0">
                <a:solidFill>
                  <a:schemeClr val="tx1">
                    <a:lumMod val="65000"/>
                    <a:lumOff val="35000"/>
                  </a:schemeClr>
                </a:solidFill>
                <a:latin typeface="Arial" panose="020B0604020202020204" pitchFamily="34" charset="0"/>
                <a:cs typeface="Arial" panose="020B0604020202020204" pitchFamily="34" charset="0"/>
              </a:rPr>
              <a:t>posizioni mirate che riflettono la view top-down globale </a:t>
            </a:r>
          </a:p>
        </p:txBody>
      </p:sp>
      <p:sp>
        <p:nvSpPr>
          <p:cNvPr id="114" name="Arrow: Pentagon 113">
            <a:extLst>
              <a:ext uri="{FF2B5EF4-FFF2-40B4-BE49-F238E27FC236}">
                <a16:creationId xmlns:a16="http://schemas.microsoft.com/office/drawing/2014/main" id="{D72F6BBD-9BB0-4948-9E73-E5236D310B44}"/>
              </a:ext>
            </a:extLst>
          </p:cNvPr>
          <p:cNvSpPr/>
          <p:nvPr/>
        </p:nvSpPr>
        <p:spPr>
          <a:xfrm>
            <a:off x="3142149" y="3073777"/>
            <a:ext cx="4091297" cy="675251"/>
          </a:xfrm>
          <a:prstGeom prst="homePlate">
            <a:avLst>
              <a:gd name="adj" fmla="val 0"/>
            </a:avLst>
          </a:prstGeom>
          <a:solidFill>
            <a:schemeClr val="bg1">
              <a:lumMod val="85000"/>
              <a:alpha val="27843"/>
            </a:schemeClr>
          </a:solidFill>
          <a:ln w="12700">
            <a:miter lim="400000"/>
          </a:ln>
        </p:spPr>
        <p:txBody>
          <a:bodyPr wrap="square" lIns="45719" rIns="45719" anchor="ctr">
            <a:noAutofit/>
          </a:bodyPr>
          <a:lstStyle/>
          <a:p>
            <a:pPr marL="182880"/>
            <a:r>
              <a:rPr lang="it-IT" sz="1000" b="1">
                <a:solidFill>
                  <a:schemeClr val="tx1">
                    <a:lumMod val="65000"/>
                    <a:lumOff val="35000"/>
                  </a:schemeClr>
                </a:solidFill>
                <a:latin typeface="Arial" panose="020B0604020202020204" pitchFamily="34" charset="0"/>
                <a:cs typeface="Arial" panose="020B0604020202020204" pitchFamily="34" charset="0"/>
              </a:rPr>
              <a:t>Investimenti la cui evoluzione dipende da fattori direttamente legati alla società. Forniscono rendimenti non-correlati</a:t>
            </a:r>
            <a:r>
              <a:rPr lang="it-IT" sz="1000">
                <a:solidFill>
                  <a:schemeClr val="tx1">
                    <a:lumMod val="65000"/>
                    <a:lumOff val="35000"/>
                  </a:schemeClr>
                </a:solidFill>
                <a:latin typeface="Arial" panose="020B0604020202020204" pitchFamily="34" charset="0"/>
                <a:cs typeface="Arial" panose="020B0604020202020204" pitchFamily="34" charset="0"/>
              </a:rPr>
              <a:t>: M&amp;A, Deep Value &amp; Turnaround Equity, Strees &amp; Distressed Debt</a:t>
            </a:r>
            <a:endParaRPr lang="it-IT" sz="1000">
              <a:solidFill>
                <a:schemeClr val="tx1">
                  <a:lumMod val="65000"/>
                  <a:lumOff val="35000"/>
                </a:schemeClr>
              </a:solidFill>
              <a:latin typeface="Arial" panose="020B0604020202020204" pitchFamily="34" charset="0"/>
              <a:cs typeface="Arial" panose="020B0604020202020204" pitchFamily="34" charset="0"/>
              <a:sym typeface="Poppins Light"/>
            </a:endParaRPr>
          </a:p>
        </p:txBody>
      </p:sp>
      <p:sp>
        <p:nvSpPr>
          <p:cNvPr id="115" name="Arrow: Pentagon 114">
            <a:extLst>
              <a:ext uri="{FF2B5EF4-FFF2-40B4-BE49-F238E27FC236}">
                <a16:creationId xmlns:a16="http://schemas.microsoft.com/office/drawing/2014/main" id="{DB267BD2-C07A-4B95-B363-EFD84561EA83}"/>
              </a:ext>
            </a:extLst>
          </p:cNvPr>
          <p:cNvSpPr/>
          <p:nvPr/>
        </p:nvSpPr>
        <p:spPr>
          <a:xfrm>
            <a:off x="3142149" y="3830863"/>
            <a:ext cx="4091297" cy="675251"/>
          </a:xfrm>
          <a:prstGeom prst="homePlate">
            <a:avLst>
              <a:gd name="adj" fmla="val 0"/>
            </a:avLst>
          </a:prstGeom>
          <a:solidFill>
            <a:schemeClr val="bg1">
              <a:lumMod val="85000"/>
              <a:alpha val="27843"/>
            </a:schemeClr>
          </a:solidFill>
          <a:ln w="12700">
            <a:miter lim="400000"/>
          </a:ln>
        </p:spPr>
        <p:txBody>
          <a:bodyPr wrap="square" lIns="45719" rIns="45719" anchor="ctr">
            <a:noAutofit/>
          </a:bodyPr>
          <a:lstStyle/>
          <a:p>
            <a:pPr marL="182880">
              <a:defRPr sz="1000">
                <a:solidFill>
                  <a:srgbClr val="000000"/>
                </a:solidFill>
                <a:latin typeface="Poppins Light"/>
                <a:ea typeface="Poppins Light"/>
                <a:cs typeface="Poppins Light"/>
                <a:sym typeface="Poppins Light"/>
              </a:defRPr>
            </a:pPr>
            <a:r>
              <a:rPr lang="it-IT" sz="1000" b="1" dirty="0">
                <a:solidFill>
                  <a:schemeClr val="tx1">
                    <a:lumMod val="65000"/>
                    <a:lumOff val="35000"/>
                  </a:schemeClr>
                </a:solidFill>
                <a:latin typeface="Arial" panose="020B0604020202020204" pitchFamily="34" charset="0"/>
                <a:cs typeface="Arial" panose="020B0604020202020204" pitchFamily="34" charset="0"/>
              </a:rPr>
              <a:t>Strategie meno correlate, che funzionano nei periodi di turbolenza del mercato, strategie di arbitraggio e relative value: </a:t>
            </a:r>
            <a:r>
              <a:rPr lang="it-IT" sz="1000" dirty="0">
                <a:solidFill>
                  <a:schemeClr val="tx1">
                    <a:lumMod val="65000"/>
                    <a:lumOff val="35000"/>
                  </a:schemeClr>
                </a:solidFill>
                <a:latin typeface="Arial" panose="020B0604020202020204" pitchFamily="34" charset="0"/>
                <a:cs typeface="Arial" panose="020B0604020202020204" pitchFamily="34" charset="0"/>
              </a:rPr>
              <a:t>oro, attivi reali, volatilità e materie prime</a:t>
            </a:r>
          </a:p>
        </p:txBody>
      </p:sp>
      <p:sp>
        <p:nvSpPr>
          <p:cNvPr id="116" name="Rectangle 115">
            <a:extLst>
              <a:ext uri="{FF2B5EF4-FFF2-40B4-BE49-F238E27FC236}">
                <a16:creationId xmlns:a16="http://schemas.microsoft.com/office/drawing/2014/main" id="{C2CC5AAA-5A5E-4EC9-A03E-98FADCA10A21}"/>
              </a:ext>
            </a:extLst>
          </p:cNvPr>
          <p:cNvSpPr/>
          <p:nvPr/>
        </p:nvSpPr>
        <p:spPr>
          <a:xfrm>
            <a:off x="632278" y="4733672"/>
            <a:ext cx="3284775"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533400">
              <a:lnSpc>
                <a:spcPct val="90000"/>
              </a:lnSpc>
              <a:spcBef>
                <a:spcPct val="0"/>
              </a:spcBef>
            </a:pPr>
            <a:r>
              <a:rPr lang="it-IT" sz="1000" b="1" dirty="0">
                <a:solidFill>
                  <a:schemeClr val="tx1">
                    <a:lumMod val="65000"/>
                    <a:lumOff val="35000"/>
                  </a:schemeClr>
                </a:solidFill>
                <a:latin typeface="Arial" panose="020B0604020202020204" pitchFamily="34" charset="0"/>
                <a:cs typeface="Arial" panose="020B0604020202020204" pitchFamily="34" charset="0"/>
              </a:rPr>
              <a:t>COPERTURA</a:t>
            </a:r>
          </a:p>
          <a:p>
            <a:pPr algn="just" defTabSz="533400">
              <a:lnSpc>
                <a:spcPct val="90000"/>
              </a:lnSpc>
              <a:spcBef>
                <a:spcPct val="0"/>
              </a:spcBef>
            </a:pPr>
            <a:endParaRPr lang="it-IT" sz="1000" b="1" dirty="0">
              <a:solidFill>
                <a:schemeClr val="tx1">
                  <a:lumMod val="65000"/>
                  <a:lumOff val="35000"/>
                </a:schemeClr>
              </a:solidFill>
              <a:latin typeface="Arial" panose="020B0604020202020204" pitchFamily="34" charset="0"/>
              <a:cs typeface="Arial" panose="020B0604020202020204" pitchFamily="34" charset="0"/>
            </a:endParaRPr>
          </a:p>
          <a:p>
            <a:pPr marL="0" lvl="0" indent="0" algn="just" defTabSz="533400">
              <a:lnSpc>
                <a:spcPct val="90000"/>
              </a:lnSpc>
              <a:spcBef>
                <a:spcPct val="0"/>
              </a:spcBef>
              <a:buNone/>
            </a:pPr>
            <a:r>
              <a:rPr lang="it-IT" sz="1000" kern="1200" dirty="0">
                <a:solidFill>
                  <a:schemeClr val="tx1">
                    <a:lumMod val="65000"/>
                    <a:lumOff val="35000"/>
                  </a:schemeClr>
                </a:solidFill>
                <a:latin typeface="Arial" panose="020B0604020202020204" pitchFamily="34" charset="0"/>
                <a:cs typeface="Arial" panose="020B0604020202020204" pitchFamily="34" charset="0"/>
              </a:rPr>
              <a:t>Focus sull’ottimizzazione della convessità e la copertura dei rischi di coda, andando short su mercati, spread creditizi, tassi, facendo leva sui derivati.</a:t>
            </a:r>
          </a:p>
        </p:txBody>
      </p:sp>
      <p:sp>
        <p:nvSpPr>
          <p:cNvPr id="118" name="Rettangolo 14">
            <a:extLst>
              <a:ext uri="{FF2B5EF4-FFF2-40B4-BE49-F238E27FC236}">
                <a16:creationId xmlns:a16="http://schemas.microsoft.com/office/drawing/2014/main" id="{6E600B43-BB6C-4A21-BE9C-C3D54F18EFF5}"/>
              </a:ext>
            </a:extLst>
          </p:cNvPr>
          <p:cNvSpPr/>
          <p:nvPr/>
        </p:nvSpPr>
        <p:spPr>
          <a:xfrm rot="5400000">
            <a:off x="2217846" y="4486412"/>
            <a:ext cx="283786" cy="674789"/>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1200" dirty="0">
              <a:solidFill>
                <a:schemeClr val="bg1"/>
              </a:solidFill>
              <a:latin typeface="Arial "/>
              <a:cs typeface="Arial" panose="020B0604020202020204" pitchFamily="34" charset="0"/>
            </a:endParaRPr>
          </a:p>
        </p:txBody>
      </p:sp>
      <p:sp>
        <p:nvSpPr>
          <p:cNvPr id="119" name="Rettangolo 14">
            <a:extLst>
              <a:ext uri="{FF2B5EF4-FFF2-40B4-BE49-F238E27FC236}">
                <a16:creationId xmlns:a16="http://schemas.microsoft.com/office/drawing/2014/main" id="{F6D97F10-6BA6-44F2-BB8E-4423C18290D2}"/>
              </a:ext>
            </a:extLst>
          </p:cNvPr>
          <p:cNvSpPr/>
          <p:nvPr/>
        </p:nvSpPr>
        <p:spPr>
          <a:xfrm rot="5400000">
            <a:off x="6575562" y="4486412"/>
            <a:ext cx="283786" cy="674789"/>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1200" dirty="0">
              <a:solidFill>
                <a:schemeClr val="bg1"/>
              </a:solidFill>
              <a:latin typeface="Arial "/>
              <a:cs typeface="Arial" panose="020B0604020202020204" pitchFamily="34" charset="0"/>
            </a:endParaRPr>
          </a:p>
        </p:txBody>
      </p:sp>
      <p:pic>
        <p:nvPicPr>
          <p:cNvPr id="120" name="Graphic 119" descr="Checkbox Ticked outline">
            <a:extLst>
              <a:ext uri="{FF2B5EF4-FFF2-40B4-BE49-F238E27FC236}">
                <a16:creationId xmlns:a16="http://schemas.microsoft.com/office/drawing/2014/main" id="{DD0CA913-3D9F-45A4-A38E-CE9BCEAD598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075855" y="4504431"/>
            <a:ext cx="567771" cy="567771"/>
          </a:xfrm>
          <a:prstGeom prst="rect">
            <a:avLst/>
          </a:prstGeom>
        </p:spPr>
      </p:pic>
      <p:pic>
        <p:nvPicPr>
          <p:cNvPr id="121" name="Graphic 120" descr="Checkbox Ticked outline">
            <a:extLst>
              <a:ext uri="{FF2B5EF4-FFF2-40B4-BE49-F238E27FC236}">
                <a16:creationId xmlns:a16="http://schemas.microsoft.com/office/drawing/2014/main" id="{F4E3BB82-A8CE-4444-8575-76E9D8870FA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6445250" y="4504431"/>
            <a:ext cx="567771" cy="567771"/>
          </a:xfrm>
          <a:prstGeom prst="rect">
            <a:avLst/>
          </a:prstGeom>
        </p:spPr>
      </p:pic>
      <p:sp>
        <p:nvSpPr>
          <p:cNvPr id="122" name="Rectangle 121">
            <a:extLst>
              <a:ext uri="{FF2B5EF4-FFF2-40B4-BE49-F238E27FC236}">
                <a16:creationId xmlns:a16="http://schemas.microsoft.com/office/drawing/2014/main" id="{92B512C3-7E06-4A8A-8901-E51B70345318}"/>
              </a:ext>
            </a:extLst>
          </p:cNvPr>
          <p:cNvSpPr/>
          <p:nvPr/>
        </p:nvSpPr>
        <p:spPr>
          <a:xfrm>
            <a:off x="4083600" y="4733672"/>
            <a:ext cx="3284775"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533400">
              <a:lnSpc>
                <a:spcPct val="90000"/>
              </a:lnSpc>
              <a:spcBef>
                <a:spcPct val="0"/>
              </a:spcBef>
            </a:pPr>
            <a:r>
              <a:rPr lang="it-IT" sz="1000" b="1" dirty="0">
                <a:solidFill>
                  <a:schemeClr val="tx1">
                    <a:lumMod val="65000"/>
                    <a:lumOff val="35000"/>
                  </a:schemeClr>
                </a:solidFill>
                <a:latin typeface="Arial" panose="020B0604020202020204" pitchFamily="34" charset="0"/>
                <a:cs typeface="Arial" panose="020B0604020202020204" pitchFamily="34" charset="0"/>
              </a:rPr>
              <a:t>SOLIDA GESTIONE DEL RISCHIO</a:t>
            </a:r>
          </a:p>
          <a:p>
            <a:pPr algn="just" defTabSz="533400">
              <a:lnSpc>
                <a:spcPct val="90000"/>
              </a:lnSpc>
              <a:spcBef>
                <a:spcPct val="0"/>
              </a:spcBef>
            </a:pPr>
            <a:endParaRPr lang="it-IT" sz="1000" b="1" dirty="0">
              <a:solidFill>
                <a:schemeClr val="tx1">
                  <a:lumMod val="65000"/>
                  <a:lumOff val="35000"/>
                </a:schemeClr>
              </a:solidFill>
              <a:latin typeface="Arial" panose="020B0604020202020204" pitchFamily="34" charset="0"/>
              <a:cs typeface="Arial" panose="020B0604020202020204" pitchFamily="34" charset="0"/>
            </a:endParaRPr>
          </a:p>
          <a:p>
            <a:pPr marL="0" lvl="0" indent="0" algn="just" defTabSz="533400">
              <a:lnSpc>
                <a:spcPct val="90000"/>
              </a:lnSpc>
              <a:spcBef>
                <a:spcPct val="0"/>
              </a:spcBef>
              <a:buNone/>
            </a:pPr>
            <a:r>
              <a:rPr lang="it-IT" sz="1000" dirty="0">
                <a:solidFill>
                  <a:schemeClr val="tx1">
                    <a:lumMod val="65000"/>
                    <a:lumOff val="35000"/>
                  </a:schemeClr>
                </a:solidFill>
                <a:latin typeface="Arial" panose="020B0604020202020204" pitchFamily="34" charset="0"/>
                <a:cs typeface="Arial" panose="020B0604020202020204" pitchFamily="34" charset="0"/>
              </a:rPr>
              <a:t>Monitoraggio delle correlazioni, dei drawdown delle singole posizioni e della liquidità, utilizzo di  stress test e analisi per la gestione del portafoglio</a:t>
            </a:r>
            <a:r>
              <a:rPr lang="it-IT" sz="1000" kern="1200" dirty="0">
                <a:solidFill>
                  <a:schemeClr val="tx1">
                    <a:lumMod val="65000"/>
                    <a:lumOff val="35000"/>
                  </a:schemeClr>
                </a:solidFill>
                <a:latin typeface="Arial" panose="020B0604020202020204" pitchFamily="34" charset="0"/>
                <a:cs typeface="Arial" panose="020B0604020202020204" pitchFamily="34" charset="0"/>
              </a:rPr>
              <a:t>.</a:t>
            </a:r>
          </a:p>
        </p:txBody>
      </p:sp>
      <p:pic>
        <p:nvPicPr>
          <p:cNvPr id="124" name="Immagine 12" descr="Logo_GI_PPT_orizz_4.png">
            <a:extLst>
              <a:ext uri="{FF2B5EF4-FFF2-40B4-BE49-F238E27FC236}">
                <a16:creationId xmlns:a16="http://schemas.microsoft.com/office/drawing/2014/main" id="{417ACDC5-AC42-48C1-8B0C-AF0D995EA5B1}"/>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85488" y="9944824"/>
            <a:ext cx="1524527" cy="318978"/>
          </a:xfrm>
          <a:prstGeom prst="rect">
            <a:avLst/>
          </a:prstGeom>
        </p:spPr>
      </p:pic>
    </p:spTree>
    <p:extLst>
      <p:ext uri="{BB962C8B-B14F-4D97-AF65-F5344CB8AC3E}">
        <p14:creationId xmlns:p14="http://schemas.microsoft.com/office/powerpoint/2010/main" val="10215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 name="object 2">
            <a:extLst>
              <a:ext uri="{FF2B5EF4-FFF2-40B4-BE49-F238E27FC236}">
                <a16:creationId xmlns:a16="http://schemas.microsoft.com/office/drawing/2014/main" id="{C7888CF1-71E0-4406-A105-28BF8B9AE674}"/>
              </a:ext>
            </a:extLst>
          </p:cNvPr>
          <p:cNvSpPr txBox="1"/>
          <p:nvPr/>
        </p:nvSpPr>
        <p:spPr>
          <a:xfrm>
            <a:off x="319087" y="1212168"/>
            <a:ext cx="6918325" cy="364201"/>
          </a:xfrm>
          <a:prstGeom prst="rect">
            <a:avLst/>
          </a:prstGeom>
        </p:spPr>
        <p:txBody>
          <a:bodyPr vert="horz" wrap="square" lIns="0" tIns="116839" rIns="0" bIns="0" rtlCol="0">
            <a:spAutoFit/>
          </a:bodyPr>
          <a:lstStyle/>
          <a:p>
            <a:pPr marL="38100" marR="0" lvl="0" indent="0" algn="just" defTabSz="914400" rtl="0" eaLnBrk="1" fontAlgn="auto" latinLnBrk="0" hangingPunct="1">
              <a:lnSpc>
                <a:spcPct val="100000"/>
              </a:lnSpc>
              <a:spcBef>
                <a:spcPts val="919"/>
              </a:spcBef>
              <a:spcAft>
                <a:spcPts val="0"/>
              </a:spcAft>
              <a:buClrTx/>
              <a:buSzTx/>
              <a:buFontTx/>
              <a:buNone/>
              <a:tabLst/>
              <a:defRPr/>
            </a:pPr>
            <a:r>
              <a:rPr kumimoji="0" lang="it-IT" sz="1600" b="0" i="0" u="none" strike="noStrike" kern="1200" cap="none" spc="0" normalizeH="0" baseline="0" noProof="0">
                <a:ln>
                  <a:noFill/>
                </a:ln>
                <a:solidFill>
                  <a:prstClr val="black">
                    <a:lumMod val="65000"/>
                    <a:lumOff val="35000"/>
                  </a:prstClr>
                </a:solidFill>
                <a:effectLst/>
                <a:uLnTx/>
                <a:uFillTx/>
                <a:latin typeface="Arial"/>
                <a:ea typeface="+mn-ea"/>
                <a:cs typeface="Arial"/>
              </a:rPr>
              <a:t>Informazioni importanti </a:t>
            </a:r>
            <a:endParaRPr kumimoji="0" lang="it-IT" sz="900" b="0" i="0" u="none" strike="noStrike" kern="1200" cap="none" spc="0" normalizeH="0" baseline="0" noProof="0">
              <a:ln>
                <a:noFill/>
              </a:ln>
              <a:solidFill>
                <a:prstClr val="black">
                  <a:lumMod val="65000"/>
                  <a:lumOff val="35000"/>
                </a:prstClr>
              </a:solidFill>
              <a:effectLst/>
              <a:uLnTx/>
              <a:uFillTx/>
              <a:latin typeface="HelveticaNeueLT Std Med Cn"/>
              <a:ea typeface="+mn-ea"/>
              <a:cs typeface="HelveticaNeueLT Std Med Cn"/>
            </a:endParaRPr>
          </a:p>
        </p:txBody>
      </p:sp>
      <p:sp>
        <p:nvSpPr>
          <p:cNvPr id="79" name="object 5">
            <a:extLst>
              <a:ext uri="{FF2B5EF4-FFF2-40B4-BE49-F238E27FC236}">
                <a16:creationId xmlns:a16="http://schemas.microsoft.com/office/drawing/2014/main" id="{5E75B464-E9C3-40EA-840D-2D6977C1563D}"/>
              </a:ext>
            </a:extLst>
          </p:cNvPr>
          <p:cNvSpPr/>
          <p:nvPr/>
        </p:nvSpPr>
        <p:spPr>
          <a:xfrm>
            <a:off x="-269346" y="1671307"/>
            <a:ext cx="3852545" cy="28509"/>
          </a:xfrm>
          <a:custGeom>
            <a:avLst/>
            <a:gdLst/>
            <a:ahLst/>
            <a:cxnLst/>
            <a:rect l="l" t="t" r="r" b="b"/>
            <a:pathLst>
              <a:path w="3852545" h="98425">
                <a:moveTo>
                  <a:pt x="3851998" y="0"/>
                </a:moveTo>
                <a:lnTo>
                  <a:pt x="0" y="0"/>
                </a:lnTo>
                <a:lnTo>
                  <a:pt x="0" y="98183"/>
                </a:lnTo>
                <a:lnTo>
                  <a:pt x="3851998" y="98183"/>
                </a:lnTo>
                <a:lnTo>
                  <a:pt x="3851998" y="0"/>
                </a:lnTo>
                <a:close/>
              </a:path>
            </a:pathLst>
          </a:custGeom>
          <a:solidFill>
            <a:srgbClr val="F2644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4" name="object 9">
            <a:extLst>
              <a:ext uri="{FF2B5EF4-FFF2-40B4-BE49-F238E27FC236}">
                <a16:creationId xmlns:a16="http://schemas.microsoft.com/office/drawing/2014/main" id="{03910D28-3DF6-4926-8082-CD35A8FACC3F}"/>
              </a:ext>
            </a:extLst>
          </p:cNvPr>
          <p:cNvGrpSpPr/>
          <p:nvPr/>
        </p:nvGrpSpPr>
        <p:grpSpPr>
          <a:xfrm>
            <a:off x="5929194" y="9886376"/>
            <a:ext cx="1400063" cy="290830"/>
            <a:chOff x="5929194" y="9886376"/>
            <a:chExt cx="1400063" cy="290830"/>
          </a:xfrm>
        </p:grpSpPr>
        <p:pic>
          <p:nvPicPr>
            <p:cNvPr id="25" name="object 11">
              <a:extLst>
                <a:ext uri="{FF2B5EF4-FFF2-40B4-BE49-F238E27FC236}">
                  <a16:creationId xmlns:a16="http://schemas.microsoft.com/office/drawing/2014/main" id="{84788FCF-6BCC-4C12-A5D9-A2EF1448F653}"/>
                </a:ext>
              </a:extLst>
            </p:cNvPr>
            <p:cNvPicPr/>
            <p:nvPr/>
          </p:nvPicPr>
          <p:blipFill>
            <a:blip r:embed="rId2" cstate="print"/>
            <a:stretch>
              <a:fillRect/>
            </a:stretch>
          </p:blipFill>
          <p:spPr>
            <a:xfrm>
              <a:off x="6486836" y="9893269"/>
              <a:ext cx="842421" cy="283933"/>
            </a:xfrm>
            <a:prstGeom prst="rect">
              <a:avLst/>
            </a:prstGeom>
          </p:spPr>
        </p:pic>
        <p:pic>
          <p:nvPicPr>
            <p:cNvPr id="26" name="object 12">
              <a:extLst>
                <a:ext uri="{FF2B5EF4-FFF2-40B4-BE49-F238E27FC236}">
                  <a16:creationId xmlns:a16="http://schemas.microsoft.com/office/drawing/2014/main" id="{1DEEFBD0-4555-4613-B34C-AD5EC53CC04B}"/>
                </a:ext>
              </a:extLst>
            </p:cNvPr>
            <p:cNvPicPr/>
            <p:nvPr/>
          </p:nvPicPr>
          <p:blipFill>
            <a:blip r:embed="rId3" cstate="print"/>
            <a:stretch>
              <a:fillRect/>
            </a:stretch>
          </p:blipFill>
          <p:spPr>
            <a:xfrm>
              <a:off x="5929194" y="9886376"/>
              <a:ext cx="493966" cy="290830"/>
            </a:xfrm>
            <a:prstGeom prst="rect">
              <a:avLst/>
            </a:prstGeom>
          </p:spPr>
        </p:pic>
      </p:grpSp>
      <p:sp>
        <p:nvSpPr>
          <p:cNvPr id="27" name="object 19">
            <a:extLst>
              <a:ext uri="{FF2B5EF4-FFF2-40B4-BE49-F238E27FC236}">
                <a16:creationId xmlns:a16="http://schemas.microsoft.com/office/drawing/2014/main" id="{B436F38C-C452-4476-B2F7-D297B152CA47}"/>
              </a:ext>
            </a:extLst>
          </p:cNvPr>
          <p:cNvSpPr txBox="1"/>
          <p:nvPr/>
        </p:nvSpPr>
        <p:spPr>
          <a:xfrm>
            <a:off x="5597765" y="10172174"/>
            <a:ext cx="2159578" cy="353302"/>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lang="it-it" sz="1000" b="0" i="0" u="none" strike="noStrike" kern="1200" cap="none" spc="10" normalizeH="0" baseline="0" noProof="0" dirty="0">
                <a:ln>
                  <a:noFill/>
                </a:ln>
                <a:solidFill>
                  <a:srgbClr val="FFFFFF"/>
                </a:solidFill>
                <a:effectLst/>
                <a:uLnTx/>
                <a:uFillTx/>
                <a:latin typeface="HelveticaNeueLT Std Lt Cn"/>
                <a:ea typeface="+mn-ea"/>
                <a:cs typeface="HelveticaNeueLT Std Lt Cn"/>
              </a:rPr>
              <a:t>te</a:t>
            </a:r>
            <a:r>
              <a:rPr kumimoji="0" lang="it-IT" sz="1000" b="0" i="0" u="none" strike="noStrike" kern="1200" cap="none" spc="0" normalizeH="0" baseline="0" noProof="0" dirty="0">
                <a:ln>
                  <a:noFill/>
                </a:ln>
                <a:solidFill>
                  <a:srgbClr val="FFFFFF"/>
                </a:solidFill>
                <a:effectLst/>
                <a:uLnTx/>
                <a:uFillTx/>
                <a:latin typeface="HelveticaNeueLT Std Lt Cn"/>
                <a:ea typeface="+mn-ea"/>
                <a:cs typeface="HelveticaNeueLT Std Lt Cn"/>
              </a:rPr>
              <a:t> </a:t>
            </a:r>
            <a:r>
              <a:rPr kumimoji="0" lang="it-it" sz="1000" b="0" i="0" u="none" strike="noStrike" kern="1200" cap="none" spc="10" normalizeH="0" baseline="0" noProof="0" dirty="0">
                <a:ln>
                  <a:noFill/>
                </a:ln>
                <a:solidFill>
                  <a:srgbClr val="FFFFFF"/>
                </a:solidFill>
                <a:effectLst/>
                <a:uLnTx/>
                <a:uFillTx/>
                <a:latin typeface="HelveticaNeueLT Std Lt Cn"/>
                <a:ea typeface="+mn-ea"/>
                <a:cs typeface="HelveticaNeueLT Std Lt Cn"/>
              </a:rPr>
              <a:t>internet</a:t>
            </a:r>
            <a:r>
              <a:rPr kumimoji="0" lang="it-IT" sz="1000" b="0" i="0" u="none" strike="noStrike" kern="1200" cap="none" spc="-5" normalizeH="0" baseline="0" noProof="0" dirty="0">
                <a:ln>
                  <a:noFill/>
                </a:ln>
                <a:solidFill>
                  <a:srgbClr val="FFFFFF"/>
                </a:solidFill>
                <a:effectLst/>
                <a:uLnTx/>
                <a:uFillTx/>
                <a:latin typeface="HelveticaNeueLT Std Lt Cn"/>
                <a:ea typeface="+mn-ea"/>
                <a:cs typeface="HelveticaNeueLT Std Lt Cn"/>
              </a:rPr>
              <a:t> </a:t>
            </a:r>
            <a:r>
              <a:rPr kumimoji="0" lang="it-it" sz="1000" b="0" i="0" u="none" strike="noStrike" kern="1200" cap="none" spc="5" normalizeH="0" baseline="0" noProof="0" dirty="0">
                <a:ln>
                  <a:noFill/>
                </a:ln>
                <a:solidFill>
                  <a:srgbClr val="FFFFFF"/>
                </a:solidFill>
                <a:effectLst/>
                <a:uLnTx/>
                <a:uFillTx/>
                <a:latin typeface="HelveticaNeueLT Std Lt Cn"/>
                <a:ea typeface="+mn-ea"/>
                <a:cs typeface="HelveticaNeueLT Std Lt Cn"/>
              </a:rPr>
              <a:t>:</a:t>
            </a:r>
            <a:endParaRPr kumimoji="0" sz="1000" b="0" i="0" u="none" strike="noStrike" kern="1200" cap="none" spc="0" normalizeH="0" baseline="0" noProof="0" dirty="0">
              <a:ln>
                <a:noFill/>
              </a:ln>
              <a:solidFill>
                <a:prstClr val="black"/>
              </a:solidFill>
              <a:effectLst/>
              <a:uLnTx/>
              <a:uFillTx/>
              <a:latin typeface="HelveticaNeueLT Std Lt Cn"/>
              <a:ea typeface="+mn-ea"/>
              <a:cs typeface="HelveticaNeueLT Std Lt Cn"/>
            </a:endParaRPr>
          </a:p>
          <a:p>
            <a:pPr marL="12700" marR="0" lvl="0" indent="0" algn="l" defTabSz="914400" rtl="0" eaLnBrk="1" fontAlgn="auto" latinLnBrk="0" hangingPunct="1">
              <a:lnSpc>
                <a:spcPct val="100000"/>
              </a:lnSpc>
              <a:spcBef>
                <a:spcPts val="65"/>
              </a:spcBef>
              <a:spcAft>
                <a:spcPts val="0"/>
              </a:spcAft>
              <a:buClrTx/>
              <a:buSzTx/>
              <a:buFontTx/>
              <a:buNone/>
              <a:tabLst/>
              <a:defRPr/>
            </a:pPr>
            <a:r>
              <a:rPr kumimoji="0" lang="it-it" sz="1100" b="1" i="0" u="none" strike="noStrike" kern="1200" cap="none" spc="-60" normalizeH="0" baseline="0" noProof="0" dirty="0">
                <a:ln>
                  <a:noFill/>
                </a:ln>
                <a:solidFill>
                  <a:srgbClr val="FFFFFF"/>
                </a:solidFill>
                <a:effectLst/>
                <a:uLnTx/>
                <a:uFillTx/>
                <a:latin typeface="Arial"/>
                <a:ea typeface="+mn-ea"/>
                <a:cs typeface="Arial"/>
                <a:hlinkClick r:id="rId4"/>
              </a:rPr>
              <a:t>www.generali-investments.com</a:t>
            </a:r>
            <a:endParaRPr kumimoji="0" sz="11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28" name="object 21">
            <a:extLst>
              <a:ext uri="{FF2B5EF4-FFF2-40B4-BE49-F238E27FC236}">
                <a16:creationId xmlns:a16="http://schemas.microsoft.com/office/drawing/2014/main" id="{BFF2604A-F91C-4010-B6B1-D4D850343A60}"/>
              </a:ext>
            </a:extLst>
          </p:cNvPr>
          <p:cNvGrpSpPr/>
          <p:nvPr/>
        </p:nvGrpSpPr>
        <p:grpSpPr>
          <a:xfrm>
            <a:off x="5597765" y="10098673"/>
            <a:ext cx="1962785" cy="90830"/>
            <a:chOff x="5597766" y="9669145"/>
            <a:chExt cx="1962785" cy="90830"/>
          </a:xfrm>
        </p:grpSpPr>
        <p:sp>
          <p:nvSpPr>
            <p:cNvPr id="29" name="object 24">
              <a:extLst>
                <a:ext uri="{FF2B5EF4-FFF2-40B4-BE49-F238E27FC236}">
                  <a16:creationId xmlns:a16="http://schemas.microsoft.com/office/drawing/2014/main" id="{EF8404E5-C6DE-4498-9ECE-FEE3B570A473}"/>
                </a:ext>
              </a:extLst>
            </p:cNvPr>
            <p:cNvSpPr/>
            <p:nvPr/>
          </p:nvSpPr>
          <p:spPr>
            <a:xfrm>
              <a:off x="5597766" y="9669145"/>
              <a:ext cx="1962785" cy="47625"/>
            </a:xfrm>
            <a:custGeom>
              <a:avLst/>
              <a:gdLst/>
              <a:ahLst/>
              <a:cxnLst/>
              <a:rect l="l" t="t" r="r" b="b"/>
              <a:pathLst>
                <a:path w="1962784" h="47625">
                  <a:moveTo>
                    <a:pt x="1962238" y="0"/>
                  </a:moveTo>
                  <a:lnTo>
                    <a:pt x="0" y="0"/>
                  </a:lnTo>
                  <a:lnTo>
                    <a:pt x="0" y="47256"/>
                  </a:lnTo>
                  <a:lnTo>
                    <a:pt x="1962238" y="47256"/>
                  </a:lnTo>
                  <a:lnTo>
                    <a:pt x="1962238" y="0"/>
                  </a:lnTo>
                  <a:close/>
                </a:path>
              </a:pathLst>
            </a:custGeom>
            <a:solidFill>
              <a:srgbClr val="8E123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25">
              <a:extLst>
                <a:ext uri="{FF2B5EF4-FFF2-40B4-BE49-F238E27FC236}">
                  <a16:creationId xmlns:a16="http://schemas.microsoft.com/office/drawing/2014/main" id="{8F1BFF0F-621A-4279-B728-D804EA8B7113}"/>
                </a:ext>
              </a:extLst>
            </p:cNvPr>
            <p:cNvSpPr/>
            <p:nvPr/>
          </p:nvSpPr>
          <p:spPr>
            <a:xfrm>
              <a:off x="6299771" y="9712350"/>
              <a:ext cx="1260475" cy="47625"/>
            </a:xfrm>
            <a:custGeom>
              <a:avLst/>
              <a:gdLst/>
              <a:ahLst/>
              <a:cxnLst/>
              <a:rect l="l" t="t" r="r" b="b"/>
              <a:pathLst>
                <a:path w="1260475" h="47625">
                  <a:moveTo>
                    <a:pt x="1260220" y="0"/>
                  </a:moveTo>
                  <a:lnTo>
                    <a:pt x="0" y="0"/>
                  </a:lnTo>
                  <a:lnTo>
                    <a:pt x="0" y="47256"/>
                  </a:lnTo>
                  <a:lnTo>
                    <a:pt x="1260220" y="47256"/>
                  </a:lnTo>
                  <a:lnTo>
                    <a:pt x="1260220" y="0"/>
                  </a:lnTo>
                  <a:close/>
                </a:path>
              </a:pathLst>
            </a:custGeom>
            <a:solidFill>
              <a:srgbClr val="E8573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Immagine 1">
            <a:extLst>
              <a:ext uri="{FF2B5EF4-FFF2-40B4-BE49-F238E27FC236}">
                <a16:creationId xmlns:a16="http://schemas.microsoft.com/office/drawing/2014/main" id="{310789B0-9D17-40EB-A7CC-3826FB2D21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819" y="-17780"/>
            <a:ext cx="2159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12" descr="Logo_GI_PPT_orizz_4.png">
            <a:extLst>
              <a:ext uri="{FF2B5EF4-FFF2-40B4-BE49-F238E27FC236}">
                <a16:creationId xmlns:a16="http://schemas.microsoft.com/office/drawing/2014/main" id="{ACE5DD8B-36DA-4CFD-A6C7-9BC842C05D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858" y="282361"/>
            <a:ext cx="1915210" cy="400721"/>
          </a:xfrm>
          <a:prstGeom prst="rect">
            <a:avLst/>
          </a:prstGeom>
        </p:spPr>
      </p:pic>
      <p:sp>
        <p:nvSpPr>
          <p:cNvPr id="15" name="TextBox 14">
            <a:extLst>
              <a:ext uri="{FF2B5EF4-FFF2-40B4-BE49-F238E27FC236}">
                <a16:creationId xmlns:a16="http://schemas.microsoft.com/office/drawing/2014/main" id="{69E2F2E0-77AF-4B5B-AA72-3B6E1892B046}"/>
              </a:ext>
            </a:extLst>
          </p:cNvPr>
          <p:cNvSpPr txBox="1"/>
          <p:nvPr/>
        </p:nvSpPr>
        <p:spPr>
          <a:xfrm>
            <a:off x="170834" y="10375900"/>
            <a:ext cx="3445174"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DESTINATO ESCLUSIVAMENTE AD INVESTITORI PROFESSIONALI</a:t>
            </a:r>
          </a:p>
        </p:txBody>
      </p:sp>
      <p:sp>
        <p:nvSpPr>
          <p:cNvPr id="54" name="Rectangle 53">
            <a:extLst>
              <a:ext uri="{FF2B5EF4-FFF2-40B4-BE49-F238E27FC236}">
                <a16:creationId xmlns:a16="http://schemas.microsoft.com/office/drawing/2014/main" id="{A06575A6-FC48-45D8-909D-F9E2BFDB0589}"/>
              </a:ext>
            </a:extLst>
          </p:cNvPr>
          <p:cNvSpPr/>
          <p:nvPr/>
        </p:nvSpPr>
        <p:spPr>
          <a:xfrm>
            <a:off x="118670" y="1764200"/>
            <a:ext cx="7319157" cy="6463308"/>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*RISCHI PRINCIPALI: </a:t>
            </a:r>
            <a:r>
              <a:rPr kumimoji="0" lang="it-IT" sz="9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Rischio di tasso di interesse, Rischio di credito, Rischio azionario, Rischio dei mercati emergenti (inclusa la Cina),  rischio dei mercati di frontiera, rischio di cambio, rischio di volatilità, rischio di liquidità, rischio di derivati. Soggetto a rischio di Volatilità elevata.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9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L'uso della leva finanziaria può aumentare il rischio di perdite potenziali o aumentare il potenziale di rendimento. I rendimenti possono aumentare o diminuire a causa delle fluttuazioni della valuta. Questo Comparto non è un prodotto garantito, potreste perdere parte o tutto il vostro investimento. </a:t>
            </a:r>
            <a:endParaRPr kumimoji="0" lang="en-GB" sz="9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Per ulteriori informazioni sui rischi e i costi, leggere il Prospetto Informativo e KIIDs, disponibili gratuitamente in inglese (KIID disponibile anche in italiano) presso Generali Investments Luxembourg S.A., 4 Rue Jean Monnet, L-2180 Lussemburgo, Granducato del Lussemburgo o al seguente indirizzo e-mail: GILfundInfo@generali-invest.com.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Comunicazione di marketing relativa a Plenisfer Investments SICAV (il “Fondo”) e al suo Comparto Destination Value Total Return (il “Comparto”). </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Solo per </a:t>
            </a:r>
            <a:r>
              <a:rPr kumimoji="0" lang="fr-CH"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investitori</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r-CH"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professionali</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come </a:t>
            </a:r>
            <a:r>
              <a:rPr kumimoji="0" lang="fr-CH"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definito</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ai </a:t>
            </a:r>
            <a:r>
              <a:rPr kumimoji="0" lang="fr-CH"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sensi</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r-CH"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della</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r-CH"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Direttiva</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2014/65/EU r</a:t>
            </a:r>
            <a:r>
              <a:rPr kumimoji="0" lang="it-IT"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elativa ai mercati degli strumenti finanziari(MiFID), </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 Italia, dove il </a:t>
            </a:r>
            <a:r>
              <a:rPr kumimoji="0" lang="en-GB"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compartimento</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e’ </a:t>
            </a:r>
            <a:r>
              <a:rPr kumimoji="0" lang="en-GB"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registrato</a:t>
            </a:r>
            <a:r>
              <a:rPr kumimoji="0" lang="en-GB"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per la </a:t>
            </a:r>
            <a:r>
              <a:rPr kumimoji="0" lang="en-GB"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distribuzione</a:t>
            </a:r>
            <a:r>
              <a:rPr kumimoji="0" lang="it-IT"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Non destinato a investitori retail né a Soggetti statunitensi. Il Fondo è una società di investimento di tipo aperto a capitale variabile (SICAV) di diritto lussemburghese, qualificabile come organismo di investimento collettivo in valori mobiliari (OICVM). Generali Investments Luxembourg S.A., società per azioni (société anonyme) di diritto lussemburghese, la Società di Gestione. È autorizzato in Lussemburgo e regolamentato dalla Commission de Surveillance du Secteur Financier (CSSF). La presente comunicazione è divulagata dalla Società di Gestione. Plenisfer Investment Management SGR S.p.A. è stato nominato Gestore degli Investimenti del Fondo (il “Gestore degli Investimenti”). Questa comunicazione è emessa congiuntamente dal Gestore degli investimenti e dalla Società di gestione. Prima di prendere qualsiasi decisione di investimento, leggere il KIID, il Prospetto, le relazioni annuali e semestrali, in particolare in relazione ai rischi e ai costi relativi al Comparto. Questi sono disponibili gratuitamente in inglese (KIIDs disponibili in italiano) presso Generali Investments Luxembourg S.A., 4 Rue Jean Monnet, L-2180 Lussemburgo, Granducato del Lussemburgo o al seguente indirizzo e-mail: GILfundInfo@generali-invest.com. Per gli investitori italiani: l'agente di pagamento locale è Allfunds Bank S.A.U. Sede di Milano, Via Bocchetto 6, 20123 Milano, Italia. Si prega di notare che la Società di Gestione può decidere di porre fine agli accordi presi per la commercializzazione del Fondo ai sensi dell'Articolo 93a della Direttiva 2009/65/CE. </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Per un </a:t>
            </a:r>
            <a:r>
              <a:rPr kumimoji="0" lang="fr-CH"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riepilogo</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dei </a:t>
            </a:r>
            <a:r>
              <a:rPr kumimoji="0" lang="fr-CH"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diritti</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r-CH" sz="9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dell’investitore</a:t>
            </a:r>
            <a:r>
              <a:rPr kumimoji="0" lang="fr-CH"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it-IT"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e delle linee guida relative ad un'azione individuale o collettiva per contenziosi su un prodotto finanziario a livello dell'UE e nel rispettivo paese di residenza dell’investitore, si fa riferimento alla documentazione di offerta del comparto nonché al Documento Informativo contenuto nella sezione "Chi siamo" al seguente link: www.generali-investments.com e www.generali-investments.lu. Il riepilogo è disponibile in inglese o in una lingua autorizzata nel paese di residenza dell’investitore. Questa pubblicazione non può essere riprodotta (in tutto o in parte), trasmessa, modificata o utilizzata per qualsiasi scopo pubblico o commerciale senza previa autorizzazione scritta di Plenisfer. Le informazioni contenute in questo documento sono ritenute accurate alla data della sua redazione e sono fornite a scopo informativo. I potenziali investitori dovrebbero esaminare se i rischi associati all'investimento sono adeguati alla loro situazione e dovrebbero anche assicurarsi di comprendere appieno questo documento. In caso di dubbio, si consiglia di consultare un consulente finanziario per determinare se l'investimento è appropriato. Le informazioni contenute in questo documento si basano sul passato. La performance passata non è indicativa della performance futura e non vi è alcuna garanzia di rendimenti uguali in futuro. Il valore di un investimento e l'eventuale reddito da esso derivante possono aumentare o diminuire e gli investitori potrebbero non recuperare l'importo originariamente investito.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Benchmark: SOFR (tasso di finanziamento overnight garantito) +2%, un indice che riflette il costo di un prestito cash a un giorno garantito da titoli del Tesoro statunitensi. È stato scelto come alternativa preferita al LIBOR dalla Federal Reserve statunitense a giugno del 2017.</a:t>
            </a:r>
            <a:endParaRPr kumimoji="0" lang="it-IT"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H"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CH" sz="9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Fonte: </a:t>
            </a:r>
            <a:r>
              <a:rPr kumimoji="0" lang="it-it" sz="9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Generali Investments Partners S.p.A. Società di gestione del risparmio e </a:t>
            </a:r>
            <a:r>
              <a:rPr kumimoji="0" lang="fr-CH" sz="900" b="0" i="0" u="none" strike="noStrike" kern="1200" cap="none" spc="-2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Plenisfer</a:t>
            </a:r>
            <a:r>
              <a:rPr kumimoji="0" lang="fr-CH" sz="9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Investment SGR </a:t>
            </a:r>
            <a:r>
              <a:rPr kumimoji="0" lang="fr-CH" sz="900" b="0" i="0" u="none" strike="noStrike" kern="1200" cap="none" spc="-2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S.p.A</a:t>
            </a:r>
            <a:r>
              <a:rPr kumimoji="0" lang="fr-CH" sz="9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r-CH" sz="900" b="0" i="0" u="none" strike="noStrike" kern="1200" cap="none" spc="-2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salvo</a:t>
            </a:r>
            <a:r>
              <a:rPr kumimoji="0" lang="fr-CH" sz="9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r-CH" sz="900" b="0" i="0" u="none" strike="noStrike" kern="1200" cap="none" spc="-2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diversamente</a:t>
            </a:r>
            <a:r>
              <a:rPr kumimoji="0" lang="fr-CH" sz="9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fr-CH" sz="900" b="0" i="0" u="none" strike="noStrike" kern="1200" cap="none" spc="-2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indicato</a:t>
            </a:r>
            <a:r>
              <a:rPr kumimoji="0" lang="fr-CH" sz="9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CH" sz="9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2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2021 - Generali Investments Partners S.p.A. Società di gestione del risparmio.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6E7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13250</TotalTime>
  <Words>2063</Words>
  <Application>Microsoft Office PowerPoint</Application>
  <PresentationFormat>Custom</PresentationFormat>
  <Paragraphs>129</Paragraphs>
  <Slides>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vt:i4>
      </vt:variant>
    </vt:vector>
  </HeadingPairs>
  <TitlesOfParts>
    <vt:vector size="13" baseType="lpstr">
      <vt:lpstr>Arial</vt:lpstr>
      <vt:lpstr>Arial </vt:lpstr>
      <vt:lpstr>Arial Regular</vt:lpstr>
      <vt:lpstr>Calibri</vt:lpstr>
      <vt:lpstr>HelveticaNeueLT Std Blk Cn</vt:lpstr>
      <vt:lpstr>HelveticaNeueLT Std Lt Cn</vt:lpstr>
      <vt:lpstr>HelveticaNeueLT Std Med Cn</vt:lpstr>
      <vt:lpstr>Trebuchet MS</vt:lpstr>
      <vt:lpstr>Wingdings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Moneta Elisabetta</dc:creator>
  <cp:lastModifiedBy>Paniccia Manuela</cp:lastModifiedBy>
  <cp:revision>109</cp:revision>
  <cp:lastPrinted>2021-06-15T17:06:55Z</cp:lastPrinted>
  <dcterms:created xsi:type="dcterms:W3CDTF">2021-05-11T12:17:31Z</dcterms:created>
  <dcterms:modified xsi:type="dcterms:W3CDTF">2021-09-03T16:21:41Z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2020-10-14T00:00:00Z</vt:filetime>
  </property>
  <property fmtid="{D5CDD505-2E9C-101B-9397-08002B2CF9AE}" pid="3" name="Creator">
    <vt:lpwstr>Adobe InDesign 15.1 (Windows)</vt:lpwstr>
  </property>
  <property fmtid="{D5CDD505-2E9C-101B-9397-08002B2CF9AE}" pid="4" name="LastSaved">
    <vt:filetime>2021-05-11T00:00:00Z</vt:filetime>
  </property>
  <property fmtid="{D5CDD505-2E9C-101B-9397-08002B2CF9AE}" pid="5" name="MSIP_Label_5bf4bb52-9e9d-4296-940a-59002820a53c_Enabled">
    <vt:lpwstr>true</vt:lpwstr>
  </property>
  <property fmtid="{D5CDD505-2E9C-101B-9397-08002B2CF9AE}" pid="6" name="MSIP_Label_5bf4bb52-9e9d-4296-940a-59002820a53c_SetDate">
    <vt:lpwstr>2021-06-23T07:34:58Z</vt:lpwstr>
  </property>
  <property fmtid="{D5CDD505-2E9C-101B-9397-08002B2CF9AE}" pid="7" name="MSIP_Label_5bf4bb52-9e9d-4296-940a-59002820a53c_Method">
    <vt:lpwstr>Standard</vt:lpwstr>
  </property>
  <property fmtid="{D5CDD505-2E9C-101B-9397-08002B2CF9AE}" pid="8" name="MSIP_Label_5bf4bb52-9e9d-4296-940a-59002820a53c_Name">
    <vt:lpwstr>5bf4bb52-9e9d-4296-940a-59002820a53c</vt:lpwstr>
  </property>
  <property fmtid="{D5CDD505-2E9C-101B-9397-08002B2CF9AE}" pid="9" name="MSIP_Label_5bf4bb52-9e9d-4296-940a-59002820a53c_SiteId">
    <vt:lpwstr>cbeb3ecc-6f45-4183-b5a8-088140deae5d</vt:lpwstr>
  </property>
  <property fmtid="{D5CDD505-2E9C-101B-9397-08002B2CF9AE}" pid="10" name="MSIP_Label_5bf4bb52-9e9d-4296-940a-59002820a53c_ActionId">
    <vt:lpwstr>9a9fc3ac-5d71-4b16-8590-d7bc3d0105e6</vt:lpwstr>
  </property>
  <property fmtid="{D5CDD505-2E9C-101B-9397-08002B2CF9AE}" pid="11" name="MSIP_Label_5bf4bb52-9e9d-4296-940a-59002820a53c_ContentBits">
    <vt:lpwstr>0</vt:lpwstr>
  </property>
</Properties>
</file>